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8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Lst>
  <p:sldSz cx="9144000" cy="5143500" type="screen16x9"/>
  <p:notesSz cx="6858000" cy="9144000"/>
  <p:embeddedFontLst>
    <p:embeddedFont>
      <p:font typeface="Consolas" panose="020B0609020204030204" pitchFamily="49" charset="0"/>
      <p:regular r:id="rId83"/>
      <p:bold r:id="rId84"/>
      <p:italic r:id="rId85"/>
      <p:boldItalic r:id="rId86"/>
    </p:embeddedFont>
    <p:embeddedFont>
      <p:font typeface="Montserrat" panose="00000500000000000000" pitchFamily="2" charset="0"/>
      <p:regular r:id="rId87"/>
      <p:bold r:id="rId88"/>
      <p:italic r:id="rId89"/>
      <p:bold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2.fntdata"/><Relationship Id="rId89" Type="http://schemas.openxmlformats.org/officeDocument/2006/relationships/font" Target="fonts/font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3.fntdata"/><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4.fntdata"/><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5.fntdata"/><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5f391192_0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d6b3579edf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d6b3579ed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d88aa1950d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d88aa1950d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d88aa1950d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d88aa1950d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d88aa1950d_0_10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d88aa1950d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d6b3579edf_0_2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d6b3579ed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d88aa1950d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d88aa1950d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d88aa1950d_0_11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d88aa1950d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d88aa1950d_0_12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d88aa1950d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d88aa1950d_0_13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d88aa1950d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d88aa1950d_0_14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d88aa1950d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d88aa1950d_0_14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d88aa1950d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d88aa1950d_0_15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d88aa1950d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d88aa1950d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d88aa1950d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d88aa1950d_0_17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d88aa1950d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d88aa1950d_0_17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d88aa1950d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5f391192_02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d6b3579edf_0_5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d6b3579edf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d87d768b89_0_10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d87d768b89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d6b3579edf_0_6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d6b3579edf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d87d768b89_0_1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d87d768b8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d6b3579edf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d6b3579edf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87d768b89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87d768b89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d87d768b89_0_8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d87d768b89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d87d768b89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d87d768b89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d6b3579edf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d6b3579edf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d87d768b89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d87d768b89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d6b3579edf_0_8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d6b3579edf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d87d768b89_0_13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d87d768b89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d6b3579edf_0_10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d6b3579edf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d87d768b89_0_15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d87d768b89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d87d768b89_0_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d87d768b8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d87d768b89_0_17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d87d768b89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d87d768b89_0_18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d87d768b89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35ed75ccf_09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d6b3579edf_0_14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d6b3579edf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d6b3579edf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d6b3579edf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d87d768b89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d87d768b89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d87d768b89_0_28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d87d768b89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d88aa1950d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d88aa1950d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d6b3579edf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d6b3579edf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d87d768b89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d87d768b89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d87d768b89_0_2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d87d768b89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d87d768b89_0_23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d87d768b8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d87d768b89_0_23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d87d768b89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d87d768b89_0_25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d87d768b89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d87d768b89_0_24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d87d768b89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d87d768b89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d87d768b89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d87d768b89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d87d768b89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d87d768b89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d87d768b89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d87d768b89_0_32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d87d768b89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d6b3579edf_0_16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d6b3579edf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d87d768b89_0_32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87d768b89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d87d768b89_0_2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d87d768b89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d6b3579edf_0_21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d6b3579edf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d87d768b89_0_34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d87d768b89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d87d768b89_0_35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d87d768b89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d87d768b89_0_30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d87d768b89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d87d768b89_0_21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d87d768b89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d6b3579edf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d6b3579edf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d6b3579edf_0_22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d6b3579edf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d6b3579edf_0_23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d6b3579edf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d87d768b89_0_37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d87d768b89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d87d768b89_0_38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d87d768b89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d87d768b89_0_3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d87d768b89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d87d768b89_0_39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d87d768b89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d87d768b89_0_40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d87d768b89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d88aa1950d_0_2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d88aa1950d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d87d768b89_0_41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d87d768b89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d87d768b89_0_42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d87d768b89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d87d768b89_0_43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d87d768b89_0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d87d768b89_0_44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d87d768b89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d87d768b89_0_45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d87d768b89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d88aa1950d_0_3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d88aa1950d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375a7f99e_1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375a7f99e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d87d768b89_0_4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d87d768b8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35ed75ccf_013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d6b3579edf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d6b3579edf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012325" y="2220413"/>
            <a:ext cx="5445900" cy="1804200"/>
          </a:xfrm>
          <a:prstGeom prst="rect">
            <a:avLst/>
          </a:prstGeom>
        </p:spPr>
        <p:txBody>
          <a:bodyPr spcFirstLastPara="1" wrap="square" lIns="91425" tIns="91425" rIns="91425" bIns="91425" anchor="b" anchorCtr="0">
            <a:noAutofit/>
          </a:bodyPr>
          <a:lstStyle>
            <a:lvl1pPr lvl="0" algn="r">
              <a:spcBef>
                <a:spcPts val="0"/>
              </a:spcBef>
              <a:spcAft>
                <a:spcPts val="0"/>
              </a:spcAft>
              <a:buSzPts val="4800"/>
              <a:buNone/>
              <a:defRPr sz="4800"/>
            </a:lvl1pPr>
            <a:lvl2pPr lvl="1" algn="r">
              <a:spcBef>
                <a:spcPts val="0"/>
              </a:spcBef>
              <a:spcAft>
                <a:spcPts val="0"/>
              </a:spcAft>
              <a:buSzPts val="6000"/>
              <a:buNone/>
              <a:defRPr sz="6000"/>
            </a:lvl2pPr>
            <a:lvl3pPr lvl="2" algn="r">
              <a:spcBef>
                <a:spcPts val="0"/>
              </a:spcBef>
              <a:spcAft>
                <a:spcPts val="0"/>
              </a:spcAft>
              <a:buSzPts val="6000"/>
              <a:buNone/>
              <a:defRPr sz="6000"/>
            </a:lvl3pPr>
            <a:lvl4pPr lvl="3" algn="r">
              <a:spcBef>
                <a:spcPts val="0"/>
              </a:spcBef>
              <a:spcAft>
                <a:spcPts val="0"/>
              </a:spcAft>
              <a:buSzPts val="6000"/>
              <a:buNone/>
              <a:defRPr sz="6000"/>
            </a:lvl4pPr>
            <a:lvl5pPr lvl="4" algn="r">
              <a:spcBef>
                <a:spcPts val="0"/>
              </a:spcBef>
              <a:spcAft>
                <a:spcPts val="0"/>
              </a:spcAft>
              <a:buSzPts val="6000"/>
              <a:buNone/>
              <a:defRPr sz="6000"/>
            </a:lvl5pPr>
            <a:lvl6pPr lvl="5" algn="r">
              <a:spcBef>
                <a:spcPts val="0"/>
              </a:spcBef>
              <a:spcAft>
                <a:spcPts val="0"/>
              </a:spcAft>
              <a:buSzPts val="6000"/>
              <a:buNone/>
              <a:defRPr sz="6000"/>
            </a:lvl6pPr>
            <a:lvl7pPr lvl="6" algn="r">
              <a:spcBef>
                <a:spcPts val="0"/>
              </a:spcBef>
              <a:spcAft>
                <a:spcPts val="0"/>
              </a:spcAft>
              <a:buSzPts val="6000"/>
              <a:buNone/>
              <a:defRPr sz="6000"/>
            </a:lvl7pPr>
            <a:lvl8pPr lvl="7" algn="r">
              <a:spcBef>
                <a:spcPts val="0"/>
              </a:spcBef>
              <a:spcAft>
                <a:spcPts val="0"/>
              </a:spcAft>
              <a:buSzPts val="6000"/>
              <a:buNone/>
              <a:defRPr sz="6000"/>
            </a:lvl8pPr>
            <a:lvl9pPr lvl="8" algn="r">
              <a:spcBef>
                <a:spcPts val="0"/>
              </a:spcBef>
              <a:spcAft>
                <a:spcPts val="0"/>
              </a:spcAft>
              <a:buSzPts val="6000"/>
              <a:buNone/>
              <a:defRPr sz="6000"/>
            </a:lvl9pPr>
          </a:lstStyle>
          <a:p>
            <a:endParaRPr/>
          </a:p>
        </p:txBody>
      </p:sp>
      <p:sp>
        <p:nvSpPr>
          <p:cNvPr id="11" name="Google Shape;11;p2"/>
          <p:cNvSpPr/>
          <p:nvPr/>
        </p:nvSpPr>
        <p:spPr>
          <a:xfrm>
            <a:off x="6208125" y="4214588"/>
            <a:ext cx="2250000" cy="103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accent1"/>
        </a:solidFill>
        <a:effectLst/>
      </p:bgPr>
    </p:bg>
    <p:spTree>
      <p:nvGrpSpPr>
        <p:cNvPr id="1" name="Shape 12"/>
        <p:cNvGrpSpPr/>
        <p:nvPr/>
      </p:nvGrpSpPr>
      <p:grpSpPr>
        <a:xfrm>
          <a:off x="0" y="0"/>
          <a:ext cx="0" cy="0"/>
          <a:chOff x="0" y="0"/>
          <a:chExt cx="0" cy="0"/>
        </a:xfrm>
      </p:grpSpPr>
      <p:sp>
        <p:nvSpPr>
          <p:cNvPr id="13" name="Google Shape;13;p3"/>
          <p:cNvSpPr/>
          <p:nvPr/>
        </p:nvSpPr>
        <p:spPr>
          <a:xfrm>
            <a:off x="5680600" y="0"/>
            <a:ext cx="34632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ctrTitle"/>
          </p:nvPr>
        </p:nvSpPr>
        <p:spPr>
          <a:xfrm>
            <a:off x="685800" y="2897794"/>
            <a:ext cx="4505400" cy="1432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4000"/>
              <a:buNone/>
              <a:defRPr sz="4000">
                <a:solidFill>
                  <a:srgbClr val="FFFFFF"/>
                </a:solidFill>
              </a:defRPr>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5" name="Google Shape;15;p3"/>
          <p:cNvSpPr txBox="1">
            <a:spLocks noGrp="1"/>
          </p:cNvSpPr>
          <p:nvPr>
            <p:ph type="subTitle" idx="1"/>
          </p:nvPr>
        </p:nvSpPr>
        <p:spPr>
          <a:xfrm>
            <a:off x="6101100" y="2863389"/>
            <a:ext cx="2446500" cy="1432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2200"/>
              <a:buNone/>
              <a:defRPr sz="2200">
                <a:solidFill>
                  <a:schemeClr val="accent4"/>
                </a:solidFill>
              </a:defRPr>
            </a:lvl1pPr>
            <a:lvl2pPr lvl="1" rtl="0">
              <a:spcBef>
                <a:spcPts val="0"/>
              </a:spcBef>
              <a:spcAft>
                <a:spcPts val="0"/>
              </a:spcAft>
              <a:buClr>
                <a:schemeClr val="accent4"/>
              </a:buClr>
              <a:buSzPts val="2200"/>
              <a:buNone/>
              <a:defRPr sz="2200">
                <a:solidFill>
                  <a:schemeClr val="accent4"/>
                </a:solidFill>
              </a:defRPr>
            </a:lvl2pPr>
            <a:lvl3pPr lvl="2" rtl="0">
              <a:spcBef>
                <a:spcPts val="0"/>
              </a:spcBef>
              <a:spcAft>
                <a:spcPts val="0"/>
              </a:spcAft>
              <a:buClr>
                <a:schemeClr val="accent4"/>
              </a:buClr>
              <a:buSzPts val="2200"/>
              <a:buNone/>
              <a:defRPr sz="2200">
                <a:solidFill>
                  <a:schemeClr val="accent4"/>
                </a:solidFill>
              </a:defRPr>
            </a:lvl3pPr>
            <a:lvl4pPr lvl="3" rtl="0">
              <a:spcBef>
                <a:spcPts val="0"/>
              </a:spcBef>
              <a:spcAft>
                <a:spcPts val="0"/>
              </a:spcAft>
              <a:buClr>
                <a:schemeClr val="accent4"/>
              </a:buClr>
              <a:buSzPts val="2200"/>
              <a:buNone/>
              <a:defRPr sz="2200">
                <a:solidFill>
                  <a:schemeClr val="accent4"/>
                </a:solidFill>
              </a:defRPr>
            </a:lvl4pPr>
            <a:lvl5pPr lvl="4" rtl="0">
              <a:spcBef>
                <a:spcPts val="0"/>
              </a:spcBef>
              <a:spcAft>
                <a:spcPts val="0"/>
              </a:spcAft>
              <a:buClr>
                <a:schemeClr val="accent4"/>
              </a:buClr>
              <a:buSzPts val="2200"/>
              <a:buNone/>
              <a:defRPr sz="2200">
                <a:solidFill>
                  <a:schemeClr val="accent4"/>
                </a:solidFill>
              </a:defRPr>
            </a:lvl5pPr>
            <a:lvl6pPr lvl="5" rtl="0">
              <a:spcBef>
                <a:spcPts val="0"/>
              </a:spcBef>
              <a:spcAft>
                <a:spcPts val="0"/>
              </a:spcAft>
              <a:buClr>
                <a:schemeClr val="accent4"/>
              </a:buClr>
              <a:buSzPts val="2200"/>
              <a:buNone/>
              <a:defRPr sz="2200">
                <a:solidFill>
                  <a:schemeClr val="accent4"/>
                </a:solidFill>
              </a:defRPr>
            </a:lvl6pPr>
            <a:lvl7pPr lvl="6" rtl="0">
              <a:spcBef>
                <a:spcPts val="0"/>
              </a:spcBef>
              <a:spcAft>
                <a:spcPts val="0"/>
              </a:spcAft>
              <a:buClr>
                <a:schemeClr val="accent4"/>
              </a:buClr>
              <a:buSzPts val="2200"/>
              <a:buNone/>
              <a:defRPr sz="2200">
                <a:solidFill>
                  <a:schemeClr val="accent4"/>
                </a:solidFill>
              </a:defRPr>
            </a:lvl7pPr>
            <a:lvl8pPr lvl="7" rtl="0">
              <a:spcBef>
                <a:spcPts val="0"/>
              </a:spcBef>
              <a:spcAft>
                <a:spcPts val="0"/>
              </a:spcAft>
              <a:buClr>
                <a:schemeClr val="accent4"/>
              </a:buClr>
              <a:buSzPts val="2200"/>
              <a:buNone/>
              <a:defRPr sz="2200">
                <a:solidFill>
                  <a:schemeClr val="accent4"/>
                </a:solidFill>
              </a:defRPr>
            </a:lvl8pPr>
            <a:lvl9pPr lvl="8" rtl="0">
              <a:spcBef>
                <a:spcPts val="0"/>
              </a:spcBef>
              <a:spcAft>
                <a:spcPts val="0"/>
              </a:spcAft>
              <a:buClr>
                <a:schemeClr val="accent4"/>
              </a:buClr>
              <a:buSzPts val="2200"/>
              <a:buNone/>
              <a:defRPr sz="2200">
                <a:solidFill>
                  <a:schemeClr val="accent4"/>
                </a:solidFill>
              </a:defRPr>
            </a:lvl9pPr>
          </a:lstStyle>
          <a:p>
            <a:endParaRPr/>
          </a:p>
        </p:txBody>
      </p:sp>
      <p:sp>
        <p:nvSpPr>
          <p:cNvPr id="16" name="Google Shape;16;p3"/>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7"/>
        <p:cNvGrpSpPr/>
        <p:nvPr/>
      </p:nvGrpSpPr>
      <p:grpSpPr>
        <a:xfrm>
          <a:off x="0" y="0"/>
          <a:ext cx="0" cy="0"/>
          <a:chOff x="0" y="0"/>
          <a:chExt cx="0" cy="0"/>
        </a:xfrm>
      </p:grpSpPr>
      <p:sp>
        <p:nvSpPr>
          <p:cNvPr id="18" name="Google Shape;18;p4"/>
          <p:cNvSpPr/>
          <p:nvPr/>
        </p:nvSpPr>
        <p:spPr>
          <a:xfrm>
            <a:off x="0" y="0"/>
            <a:ext cx="27678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body" idx="1"/>
          </p:nvPr>
        </p:nvSpPr>
        <p:spPr>
          <a:xfrm>
            <a:off x="3165234" y="1146050"/>
            <a:ext cx="4809000" cy="32514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SzPts val="3000"/>
              <a:buChar char="▣"/>
              <a:defRPr sz="3000"/>
            </a:lvl1pPr>
            <a:lvl2pPr marL="914400" lvl="1" indent="-419100" rtl="0">
              <a:spcBef>
                <a:spcPts val="0"/>
              </a:spcBef>
              <a:spcAft>
                <a:spcPts val="0"/>
              </a:spcAft>
              <a:buSzPts val="3000"/>
              <a:buChar char="□"/>
              <a:defRPr sz="3000"/>
            </a:lvl2pPr>
            <a:lvl3pPr marL="1371600" lvl="2" indent="-419100" rtl="0">
              <a:spcBef>
                <a:spcPts val="0"/>
              </a:spcBef>
              <a:spcAft>
                <a:spcPts val="0"/>
              </a:spcAft>
              <a:buSzPts val="3000"/>
              <a:buChar char="■"/>
              <a:defRPr sz="3000"/>
            </a:lvl3pPr>
            <a:lvl4pPr marL="1828800" lvl="3" indent="-419100" rtl="0">
              <a:spcBef>
                <a:spcPts val="0"/>
              </a:spcBef>
              <a:spcAft>
                <a:spcPts val="0"/>
              </a:spcAft>
              <a:buSzPts val="3000"/>
              <a:buChar char="●"/>
              <a:defRPr sz="3000"/>
            </a:lvl4pPr>
            <a:lvl5pPr marL="2286000" lvl="4" indent="-419100" rtl="0">
              <a:spcBef>
                <a:spcPts val="0"/>
              </a:spcBef>
              <a:spcAft>
                <a:spcPts val="0"/>
              </a:spcAft>
              <a:buSzPts val="3000"/>
              <a:buChar char="○"/>
              <a:defRPr sz="3000"/>
            </a:lvl5pPr>
            <a:lvl6pPr marL="2743200" lvl="5" indent="-419100" rtl="0">
              <a:spcBef>
                <a:spcPts val="0"/>
              </a:spcBef>
              <a:spcAft>
                <a:spcPts val="0"/>
              </a:spcAft>
              <a:buSzPts val="3000"/>
              <a:buChar char="■"/>
              <a:defRPr sz="3000"/>
            </a:lvl6pPr>
            <a:lvl7pPr marL="3200400" lvl="6" indent="-419100" rtl="0">
              <a:spcBef>
                <a:spcPts val="0"/>
              </a:spcBef>
              <a:spcAft>
                <a:spcPts val="0"/>
              </a:spcAft>
              <a:buSzPts val="3000"/>
              <a:buChar char="●"/>
              <a:defRPr sz="3000"/>
            </a:lvl7pPr>
            <a:lvl8pPr marL="3657600" lvl="7" indent="-419100" rtl="0">
              <a:spcBef>
                <a:spcPts val="0"/>
              </a:spcBef>
              <a:spcAft>
                <a:spcPts val="0"/>
              </a:spcAft>
              <a:buSzPts val="3000"/>
              <a:buChar char="○"/>
              <a:defRPr sz="3000"/>
            </a:lvl8pPr>
            <a:lvl9pPr marL="4114800" lvl="8" indent="-419100">
              <a:spcBef>
                <a:spcPts val="0"/>
              </a:spcBef>
              <a:spcAft>
                <a:spcPts val="0"/>
              </a:spcAft>
              <a:buSzPts val="3000"/>
              <a:buChar char="■"/>
              <a:defRPr sz="3000"/>
            </a:lvl9pPr>
          </a:lstStyle>
          <a:p>
            <a:endParaRPr/>
          </a:p>
        </p:txBody>
      </p:sp>
      <p:grpSp>
        <p:nvGrpSpPr>
          <p:cNvPr id="20" name="Google Shape;20;p4"/>
          <p:cNvGrpSpPr/>
          <p:nvPr/>
        </p:nvGrpSpPr>
        <p:grpSpPr>
          <a:xfrm>
            <a:off x="801025" y="1121365"/>
            <a:ext cx="1957200" cy="922385"/>
            <a:chOff x="801025" y="1190353"/>
            <a:chExt cx="1957200" cy="1229847"/>
          </a:xfrm>
        </p:grpSpPr>
        <p:sp>
          <p:nvSpPr>
            <p:cNvPr id="21" name="Google Shape;21;p4"/>
            <p:cNvSpPr txBox="1"/>
            <p:nvPr/>
          </p:nvSpPr>
          <p:spPr>
            <a:xfrm>
              <a:off x="801025" y="1190353"/>
              <a:ext cx="1957200" cy="8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400" b="1">
                  <a:solidFill>
                    <a:schemeClr val="dk1"/>
                  </a:solidFill>
                </a:rPr>
                <a:t>‘’</a:t>
              </a:r>
              <a:endParaRPr sz="9400" b="1">
                <a:solidFill>
                  <a:schemeClr val="dk1"/>
                </a:solidFill>
              </a:endParaRPr>
            </a:p>
          </p:txBody>
        </p:sp>
        <p:sp>
          <p:nvSpPr>
            <p:cNvPr id="22" name="Google Shape;22;p4"/>
            <p:cNvSpPr/>
            <p:nvPr/>
          </p:nvSpPr>
          <p:spPr>
            <a:xfrm>
              <a:off x="1397400" y="1396000"/>
              <a:ext cx="772200" cy="1024200"/>
            </a:xfrm>
            <a:prstGeom prst="rect">
              <a:avLst/>
            </a:prstGeom>
            <a:noFill/>
            <a:ln w="7620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23" name="Google Shape;23;p4"/>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691200" y="1511100"/>
            <a:ext cx="7761600" cy="28689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27" name="Google Shape;27;p5"/>
          <p:cNvSpPr/>
          <p:nvPr/>
        </p:nvSpPr>
        <p:spPr>
          <a:xfrm>
            <a:off x="813273" y="1205841"/>
            <a:ext cx="1533600" cy="103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p:nvPr/>
        </p:nvSpPr>
        <p:spPr>
          <a:xfrm>
            <a:off x="0" y="0"/>
            <a:ext cx="1005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0"/>
        <p:cNvGrpSpPr/>
        <p:nvPr/>
      </p:nvGrpSpPr>
      <p:grpSpPr>
        <a:xfrm>
          <a:off x="0" y="0"/>
          <a:ext cx="0" cy="0"/>
          <a:chOff x="0" y="0"/>
          <a:chExt cx="0" cy="0"/>
        </a:xfrm>
      </p:grpSpPr>
      <p:sp>
        <p:nvSpPr>
          <p:cNvPr id="31" name="Google Shape;31;p6"/>
          <p:cNvSpPr/>
          <p:nvPr/>
        </p:nvSpPr>
        <p:spPr>
          <a:xfrm>
            <a:off x="0" y="0"/>
            <a:ext cx="1005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p:nvPr/>
        </p:nvSpPr>
        <p:spPr>
          <a:xfrm>
            <a:off x="813273" y="1205841"/>
            <a:ext cx="1533600" cy="103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txBox="1">
            <a:spLocks noGrp="1"/>
          </p:cNvSpPr>
          <p:nvPr>
            <p:ph type="title"/>
          </p:nvPr>
        </p:nvSpPr>
        <p:spPr>
          <a:xfrm>
            <a:off x="691200" y="628125"/>
            <a:ext cx="7761600" cy="4935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4" name="Google Shape;34;p6"/>
          <p:cNvSpPr txBox="1">
            <a:spLocks noGrp="1"/>
          </p:cNvSpPr>
          <p:nvPr>
            <p:ph type="body" idx="1"/>
          </p:nvPr>
        </p:nvSpPr>
        <p:spPr>
          <a:xfrm>
            <a:off x="691200" y="1393425"/>
            <a:ext cx="3767400" cy="29178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5" name="Google Shape;35;p6"/>
          <p:cNvSpPr txBox="1">
            <a:spLocks noGrp="1"/>
          </p:cNvSpPr>
          <p:nvPr>
            <p:ph type="body" idx="2"/>
          </p:nvPr>
        </p:nvSpPr>
        <p:spPr>
          <a:xfrm>
            <a:off x="4685500" y="1393425"/>
            <a:ext cx="3767400" cy="29178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6" name="Google Shape;36;p6"/>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7"/>
        <p:cNvGrpSpPr/>
        <p:nvPr/>
      </p:nvGrpSpPr>
      <p:grpSpPr>
        <a:xfrm>
          <a:off x="0" y="0"/>
          <a:ext cx="0" cy="0"/>
          <a:chOff x="0" y="0"/>
          <a:chExt cx="0" cy="0"/>
        </a:xfrm>
      </p:grpSpPr>
      <p:sp>
        <p:nvSpPr>
          <p:cNvPr id="38" name="Google Shape;38;p7"/>
          <p:cNvSpPr/>
          <p:nvPr/>
        </p:nvSpPr>
        <p:spPr>
          <a:xfrm>
            <a:off x="0" y="0"/>
            <a:ext cx="1005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p:nvPr/>
        </p:nvSpPr>
        <p:spPr>
          <a:xfrm>
            <a:off x="813273" y="1205841"/>
            <a:ext cx="1533600" cy="103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7"/>
          <p:cNvSpPr txBox="1">
            <a:spLocks noGrp="1"/>
          </p:cNvSpPr>
          <p:nvPr>
            <p:ph type="title"/>
          </p:nvPr>
        </p:nvSpPr>
        <p:spPr>
          <a:xfrm>
            <a:off x="691200" y="628125"/>
            <a:ext cx="7761600" cy="4935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1" name="Google Shape;41;p7"/>
          <p:cNvSpPr txBox="1">
            <a:spLocks noGrp="1"/>
          </p:cNvSpPr>
          <p:nvPr>
            <p:ph type="body" idx="1"/>
          </p:nvPr>
        </p:nvSpPr>
        <p:spPr>
          <a:xfrm>
            <a:off x="691200" y="1393425"/>
            <a:ext cx="2501700" cy="29892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42" name="Google Shape;42;p7"/>
          <p:cNvSpPr txBox="1">
            <a:spLocks noGrp="1"/>
          </p:cNvSpPr>
          <p:nvPr>
            <p:ph type="body" idx="2"/>
          </p:nvPr>
        </p:nvSpPr>
        <p:spPr>
          <a:xfrm>
            <a:off x="3321088" y="1393425"/>
            <a:ext cx="2501700" cy="29892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43" name="Google Shape;43;p7"/>
          <p:cNvSpPr txBox="1">
            <a:spLocks noGrp="1"/>
          </p:cNvSpPr>
          <p:nvPr>
            <p:ph type="body" idx="3"/>
          </p:nvPr>
        </p:nvSpPr>
        <p:spPr>
          <a:xfrm>
            <a:off x="5950975" y="1393425"/>
            <a:ext cx="2501700" cy="29892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44" name="Google Shape;44;p7"/>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8"/>
          <p:cNvSpPr/>
          <p:nvPr/>
        </p:nvSpPr>
        <p:spPr>
          <a:xfrm>
            <a:off x="0" y="0"/>
            <a:ext cx="1005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8"/>
          <p:cNvSpPr/>
          <p:nvPr/>
        </p:nvSpPr>
        <p:spPr>
          <a:xfrm>
            <a:off x="813273" y="1205841"/>
            <a:ext cx="1533600" cy="103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txBox="1">
            <a:spLocks noGrp="1"/>
          </p:cNvSpPr>
          <p:nvPr>
            <p:ph type="title"/>
          </p:nvPr>
        </p:nvSpPr>
        <p:spPr>
          <a:xfrm>
            <a:off x="691200" y="628125"/>
            <a:ext cx="7761600" cy="4935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9" name="Google Shape;49;p8"/>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9"/>
          <p:cNvSpPr txBox="1">
            <a:spLocks noGrp="1"/>
          </p:cNvSpPr>
          <p:nvPr>
            <p:ph type="body" idx="1"/>
          </p:nvPr>
        </p:nvSpPr>
        <p:spPr>
          <a:xfrm>
            <a:off x="457200" y="4258875"/>
            <a:ext cx="8229600" cy="705300"/>
          </a:xfrm>
          <a:prstGeom prst="rect">
            <a:avLst/>
          </a:prstGeom>
        </p:spPr>
        <p:txBody>
          <a:bodyPr spcFirstLastPara="1" wrap="square" lIns="91425" tIns="91425" rIns="91425" bIns="91425" anchor="ctr" anchorCtr="0">
            <a:noAutofit/>
          </a:bodyPr>
          <a:lstStyle>
            <a:lvl1pPr marL="457200" lvl="0" indent="-228600" algn="ctr">
              <a:spcBef>
                <a:spcPts val="360"/>
              </a:spcBef>
              <a:spcAft>
                <a:spcPts val="0"/>
              </a:spcAft>
              <a:buClr>
                <a:schemeClr val="accent4"/>
              </a:buClr>
              <a:buSzPts val="1800"/>
              <a:buNone/>
              <a:defRPr sz="1800">
                <a:solidFill>
                  <a:schemeClr val="accent4"/>
                </a:solidFill>
              </a:defRPr>
            </a:lvl1pPr>
          </a:lstStyle>
          <a:p>
            <a:endParaRPr/>
          </a:p>
        </p:txBody>
      </p:sp>
      <p:sp>
        <p:nvSpPr>
          <p:cNvPr id="52" name="Google Shape;52;p9"/>
          <p:cNvSpPr/>
          <p:nvPr/>
        </p:nvSpPr>
        <p:spPr>
          <a:xfrm>
            <a:off x="3805198" y="4212742"/>
            <a:ext cx="1533600" cy="103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9"/>
          <p:cNvSpPr/>
          <p:nvPr/>
        </p:nvSpPr>
        <p:spPr>
          <a:xfrm>
            <a:off x="-4" y="5040225"/>
            <a:ext cx="9144000" cy="103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9"/>
          <p:cNvSpPr txBox="1">
            <a:spLocks noGrp="1"/>
          </p:cNvSpPr>
          <p:nvPr>
            <p:ph type="sldNum" idx="12"/>
          </p:nvPr>
        </p:nvSpPr>
        <p:spPr>
          <a:xfrm>
            <a:off x="4297650" y="4777483"/>
            <a:ext cx="548700" cy="3090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1"/>
        </a:solidFill>
        <a:effectLst/>
      </p:bgPr>
    </p:bg>
    <p:spTree>
      <p:nvGrpSpPr>
        <p:cNvPr id="1" name="Shape 55"/>
        <p:cNvGrpSpPr/>
        <p:nvPr/>
      </p:nvGrpSpPr>
      <p:grpSpPr>
        <a:xfrm>
          <a:off x="0" y="0"/>
          <a:ext cx="0" cy="0"/>
          <a:chOff x="0" y="0"/>
          <a:chExt cx="0" cy="0"/>
        </a:xfrm>
      </p:grpSpPr>
      <p:sp>
        <p:nvSpPr>
          <p:cNvPr id="56" name="Google Shape;56;p10"/>
          <p:cNvSpPr/>
          <p:nvPr/>
        </p:nvSpPr>
        <p:spPr>
          <a:xfrm>
            <a:off x="-4" y="5040225"/>
            <a:ext cx="9144000" cy="103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0"/>
          <p:cNvSpPr txBox="1">
            <a:spLocks noGrp="1"/>
          </p:cNvSpPr>
          <p:nvPr>
            <p:ph type="sldNum" idx="12"/>
          </p:nvPr>
        </p:nvSpPr>
        <p:spPr>
          <a:xfrm>
            <a:off x="4297650" y="4777483"/>
            <a:ext cx="548700" cy="309000"/>
          </a:xfrm>
          <a:prstGeom prst="rect">
            <a:avLst/>
          </a:prstGeom>
        </p:spPr>
        <p:txBody>
          <a:bodyPr spcFirstLastPara="1" wrap="square" lIns="91425" tIns="91425" rIns="91425" bIns="91425" anchor="t" anchorCtr="0">
            <a:noAutofit/>
          </a:bodyPr>
          <a:lstStyle>
            <a:lvl1pPr lvl="0" algn="ctr">
              <a:buNone/>
              <a:defRPr>
                <a:solidFill>
                  <a:srgbClr val="FFFFFF"/>
                </a:solidFill>
              </a:defRPr>
            </a:lvl1pPr>
            <a:lvl2pPr lvl="1" algn="ctr">
              <a:buNone/>
              <a:defRPr>
                <a:solidFill>
                  <a:srgbClr val="FFFFFF"/>
                </a:solidFill>
              </a:defRPr>
            </a:lvl2pPr>
            <a:lvl3pPr lvl="2" algn="ctr">
              <a:buNone/>
              <a:defRPr>
                <a:solidFill>
                  <a:srgbClr val="FFFFFF"/>
                </a:solidFill>
              </a:defRPr>
            </a:lvl3pPr>
            <a:lvl4pPr lvl="3" algn="ctr">
              <a:buNone/>
              <a:defRPr>
                <a:solidFill>
                  <a:srgbClr val="FFFFFF"/>
                </a:solidFill>
              </a:defRPr>
            </a:lvl4pPr>
            <a:lvl5pPr lvl="4" algn="ctr">
              <a:buNone/>
              <a:defRPr>
                <a:solidFill>
                  <a:srgbClr val="FFFFFF"/>
                </a:solidFill>
              </a:defRPr>
            </a:lvl5pPr>
            <a:lvl6pPr lvl="5" algn="ctr">
              <a:buNone/>
              <a:defRPr>
                <a:solidFill>
                  <a:srgbClr val="FFFFFF"/>
                </a:solidFill>
              </a:defRPr>
            </a:lvl6pPr>
            <a:lvl7pPr lvl="6" algn="ctr">
              <a:buNone/>
              <a:defRPr>
                <a:solidFill>
                  <a:srgbClr val="FFFFFF"/>
                </a:solidFill>
              </a:defRPr>
            </a:lvl7pPr>
            <a:lvl8pPr lvl="7" algn="ctr">
              <a:buNone/>
              <a:defRPr>
                <a:solidFill>
                  <a:srgbClr val="FFFFFF"/>
                </a:solidFill>
              </a:defRPr>
            </a:lvl8pPr>
            <a:lvl9pPr lvl="8" algn="ctr">
              <a:buNone/>
              <a:defRPr>
                <a:solidFill>
                  <a:srgbClr val="FFFFFF"/>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1200" y="628125"/>
            <a:ext cx="7761600" cy="4935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1pPr>
            <a:lvl2pPr lvl="1">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2pPr>
            <a:lvl3pPr lvl="2">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3pPr>
            <a:lvl4pPr lvl="3">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4pPr>
            <a:lvl5pPr lvl="4">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5pPr>
            <a:lvl6pPr lvl="5">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6pPr>
            <a:lvl7pPr lvl="6">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7pPr>
            <a:lvl8pPr lvl="7">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8pPr>
            <a:lvl9pPr lvl="8">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691200" y="1511100"/>
            <a:ext cx="7761600" cy="28689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2"/>
              </a:buClr>
              <a:buSzPts val="2400"/>
              <a:buFont typeface="Montserrat"/>
              <a:buChar char="▣"/>
              <a:defRPr sz="2400">
                <a:solidFill>
                  <a:schemeClr val="dk1"/>
                </a:solidFill>
                <a:latin typeface="Montserrat"/>
                <a:ea typeface="Montserrat"/>
                <a:cs typeface="Montserrat"/>
                <a:sym typeface="Montserrat"/>
              </a:defRPr>
            </a:lvl1pPr>
            <a:lvl2pPr marL="914400" lvl="1" indent="-381000">
              <a:spcBef>
                <a:spcPts val="0"/>
              </a:spcBef>
              <a:spcAft>
                <a:spcPts val="0"/>
              </a:spcAft>
              <a:buClr>
                <a:schemeClr val="accent2"/>
              </a:buClr>
              <a:buSzPts val="2400"/>
              <a:buFont typeface="Montserrat"/>
              <a:buChar char="□"/>
              <a:defRPr sz="2400">
                <a:solidFill>
                  <a:schemeClr val="dk1"/>
                </a:solidFill>
                <a:latin typeface="Montserrat"/>
                <a:ea typeface="Montserrat"/>
                <a:cs typeface="Montserrat"/>
                <a:sym typeface="Montserrat"/>
              </a:defRPr>
            </a:lvl2pPr>
            <a:lvl3pPr marL="1371600" lvl="2" indent="-381000">
              <a:spcBef>
                <a:spcPts val="0"/>
              </a:spcBef>
              <a:spcAft>
                <a:spcPts val="0"/>
              </a:spcAft>
              <a:buClr>
                <a:schemeClr val="accent2"/>
              </a:buClr>
              <a:buSzPts val="2400"/>
              <a:buFont typeface="Montserrat"/>
              <a:buChar char="■"/>
              <a:defRPr sz="2400">
                <a:solidFill>
                  <a:schemeClr val="dk1"/>
                </a:solidFill>
                <a:latin typeface="Montserrat"/>
                <a:ea typeface="Montserrat"/>
                <a:cs typeface="Montserrat"/>
                <a:sym typeface="Montserrat"/>
              </a:defRPr>
            </a:lvl3pPr>
            <a:lvl4pPr marL="1828800" lvl="3" indent="-381000">
              <a:spcBef>
                <a:spcPts val="0"/>
              </a:spcBef>
              <a:spcAft>
                <a:spcPts val="0"/>
              </a:spcAft>
              <a:buClr>
                <a:schemeClr val="dk1"/>
              </a:buClr>
              <a:buSzPts val="2400"/>
              <a:buFont typeface="Montserrat"/>
              <a:buChar char="●"/>
              <a:defRPr sz="2400">
                <a:solidFill>
                  <a:schemeClr val="dk1"/>
                </a:solidFill>
                <a:latin typeface="Montserrat"/>
                <a:ea typeface="Montserrat"/>
                <a:cs typeface="Montserrat"/>
                <a:sym typeface="Montserrat"/>
              </a:defRPr>
            </a:lvl4pPr>
            <a:lvl5pPr marL="2286000" lvl="4" indent="-381000">
              <a:spcBef>
                <a:spcPts val="0"/>
              </a:spcBef>
              <a:spcAft>
                <a:spcPts val="0"/>
              </a:spcAft>
              <a:buClr>
                <a:schemeClr val="dk1"/>
              </a:buClr>
              <a:buSzPts val="2400"/>
              <a:buFont typeface="Montserrat"/>
              <a:buChar char="○"/>
              <a:defRPr sz="2400">
                <a:solidFill>
                  <a:schemeClr val="dk1"/>
                </a:solidFill>
                <a:latin typeface="Montserrat"/>
                <a:ea typeface="Montserrat"/>
                <a:cs typeface="Montserrat"/>
                <a:sym typeface="Montserrat"/>
              </a:defRPr>
            </a:lvl5pPr>
            <a:lvl6pPr marL="2743200" lvl="5" indent="-381000">
              <a:spcBef>
                <a:spcPts val="0"/>
              </a:spcBef>
              <a:spcAft>
                <a:spcPts val="0"/>
              </a:spcAft>
              <a:buClr>
                <a:schemeClr val="dk1"/>
              </a:buClr>
              <a:buSzPts val="2400"/>
              <a:buFont typeface="Montserrat"/>
              <a:buChar char="■"/>
              <a:defRPr sz="2400">
                <a:solidFill>
                  <a:schemeClr val="dk1"/>
                </a:solidFill>
                <a:latin typeface="Montserrat"/>
                <a:ea typeface="Montserrat"/>
                <a:cs typeface="Montserrat"/>
                <a:sym typeface="Montserrat"/>
              </a:defRPr>
            </a:lvl6pPr>
            <a:lvl7pPr marL="3200400" lvl="6" indent="-381000">
              <a:spcBef>
                <a:spcPts val="0"/>
              </a:spcBef>
              <a:spcAft>
                <a:spcPts val="0"/>
              </a:spcAft>
              <a:buClr>
                <a:schemeClr val="dk1"/>
              </a:buClr>
              <a:buSzPts val="2400"/>
              <a:buFont typeface="Montserrat"/>
              <a:buChar char="●"/>
              <a:defRPr sz="2400">
                <a:solidFill>
                  <a:schemeClr val="dk1"/>
                </a:solidFill>
                <a:latin typeface="Montserrat"/>
                <a:ea typeface="Montserrat"/>
                <a:cs typeface="Montserrat"/>
                <a:sym typeface="Montserrat"/>
              </a:defRPr>
            </a:lvl7pPr>
            <a:lvl8pPr marL="3657600" lvl="7" indent="-381000">
              <a:spcBef>
                <a:spcPts val="0"/>
              </a:spcBef>
              <a:spcAft>
                <a:spcPts val="0"/>
              </a:spcAft>
              <a:buClr>
                <a:schemeClr val="dk1"/>
              </a:buClr>
              <a:buSzPts val="2400"/>
              <a:buFont typeface="Montserrat"/>
              <a:buChar char="○"/>
              <a:defRPr sz="2400">
                <a:solidFill>
                  <a:schemeClr val="dk1"/>
                </a:solidFill>
                <a:latin typeface="Montserrat"/>
                <a:ea typeface="Montserrat"/>
                <a:cs typeface="Montserrat"/>
                <a:sym typeface="Montserrat"/>
              </a:defRPr>
            </a:lvl8pPr>
            <a:lvl9pPr marL="4114800" lvl="8" indent="-381000">
              <a:spcBef>
                <a:spcPts val="0"/>
              </a:spcBef>
              <a:spcAft>
                <a:spcPts val="0"/>
              </a:spcAft>
              <a:buClr>
                <a:schemeClr val="dk1"/>
              </a:buClr>
              <a:buSzPts val="2400"/>
              <a:buFont typeface="Montserrat"/>
              <a:buChar char="■"/>
              <a:defRPr sz="2400">
                <a:solidFill>
                  <a:schemeClr val="dk1"/>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556775" y="4758433"/>
            <a:ext cx="548700" cy="309000"/>
          </a:xfrm>
          <a:prstGeom prst="rect">
            <a:avLst/>
          </a:prstGeom>
          <a:noFill/>
          <a:ln>
            <a:noFill/>
          </a:ln>
        </p:spPr>
        <p:txBody>
          <a:bodyPr spcFirstLastPara="1" wrap="square" lIns="91425" tIns="91425" rIns="91425" bIns="91425" anchor="t" anchorCtr="0">
            <a:noAutofit/>
          </a:bodyPr>
          <a:lstStyle>
            <a:lvl1pPr lvl="0" algn="r">
              <a:buNone/>
              <a:defRPr sz="1200" b="1">
                <a:solidFill>
                  <a:schemeClr val="accent1"/>
                </a:solidFill>
                <a:latin typeface="Montserrat"/>
                <a:ea typeface="Montserrat"/>
                <a:cs typeface="Montserrat"/>
                <a:sym typeface="Montserrat"/>
              </a:defRPr>
            </a:lvl1pPr>
            <a:lvl2pPr lvl="1" algn="r">
              <a:buNone/>
              <a:defRPr sz="1200" b="1">
                <a:solidFill>
                  <a:schemeClr val="accent1"/>
                </a:solidFill>
                <a:latin typeface="Montserrat"/>
                <a:ea typeface="Montserrat"/>
                <a:cs typeface="Montserrat"/>
                <a:sym typeface="Montserrat"/>
              </a:defRPr>
            </a:lvl2pPr>
            <a:lvl3pPr lvl="2" algn="r">
              <a:buNone/>
              <a:defRPr sz="1200" b="1">
                <a:solidFill>
                  <a:schemeClr val="accent1"/>
                </a:solidFill>
                <a:latin typeface="Montserrat"/>
                <a:ea typeface="Montserrat"/>
                <a:cs typeface="Montserrat"/>
                <a:sym typeface="Montserrat"/>
              </a:defRPr>
            </a:lvl3pPr>
            <a:lvl4pPr lvl="3" algn="r">
              <a:buNone/>
              <a:defRPr sz="1200" b="1">
                <a:solidFill>
                  <a:schemeClr val="accent1"/>
                </a:solidFill>
                <a:latin typeface="Montserrat"/>
                <a:ea typeface="Montserrat"/>
                <a:cs typeface="Montserrat"/>
                <a:sym typeface="Montserrat"/>
              </a:defRPr>
            </a:lvl4pPr>
            <a:lvl5pPr lvl="4" algn="r">
              <a:buNone/>
              <a:defRPr sz="1200" b="1">
                <a:solidFill>
                  <a:schemeClr val="accent1"/>
                </a:solidFill>
                <a:latin typeface="Montserrat"/>
                <a:ea typeface="Montserrat"/>
                <a:cs typeface="Montserrat"/>
                <a:sym typeface="Montserrat"/>
              </a:defRPr>
            </a:lvl5pPr>
            <a:lvl6pPr lvl="5" algn="r">
              <a:buNone/>
              <a:defRPr sz="1200" b="1">
                <a:solidFill>
                  <a:schemeClr val="accent1"/>
                </a:solidFill>
                <a:latin typeface="Montserrat"/>
                <a:ea typeface="Montserrat"/>
                <a:cs typeface="Montserrat"/>
                <a:sym typeface="Montserrat"/>
              </a:defRPr>
            </a:lvl6pPr>
            <a:lvl7pPr lvl="6" algn="r">
              <a:buNone/>
              <a:defRPr sz="1200" b="1">
                <a:solidFill>
                  <a:schemeClr val="accent1"/>
                </a:solidFill>
                <a:latin typeface="Montserrat"/>
                <a:ea typeface="Montserrat"/>
                <a:cs typeface="Montserrat"/>
                <a:sym typeface="Montserrat"/>
              </a:defRPr>
            </a:lvl7pPr>
            <a:lvl8pPr lvl="7" algn="r">
              <a:buNone/>
              <a:defRPr sz="1200" b="1">
                <a:solidFill>
                  <a:schemeClr val="accent1"/>
                </a:solidFill>
                <a:latin typeface="Montserrat"/>
                <a:ea typeface="Montserrat"/>
                <a:cs typeface="Montserrat"/>
                <a:sym typeface="Montserrat"/>
              </a:defRPr>
            </a:lvl8pPr>
            <a:lvl9pPr lvl="8" algn="r">
              <a:buNone/>
              <a:defRPr sz="1200" b="1">
                <a:solidFill>
                  <a:schemeClr val="accen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9.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1.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8.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80.xml"/><Relationship Id="rId1" Type="http://schemas.openxmlformats.org/officeDocument/2006/relationships/slideLayout" Target="../slideLayouts/slideLayout4.xml"/><Relationship Id="rId4" Type="http://schemas.openxmlformats.org/officeDocument/2006/relationships/hyperlink" Target="http://unsplash.com/"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1"/>
          <p:cNvSpPr txBox="1">
            <a:spLocks noGrp="1"/>
          </p:cNvSpPr>
          <p:nvPr>
            <p:ph type="ctrTitle"/>
          </p:nvPr>
        </p:nvSpPr>
        <p:spPr>
          <a:xfrm>
            <a:off x="3012325" y="2220413"/>
            <a:ext cx="5445900" cy="1804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Notification &amp; Work Manager</a:t>
            </a:r>
            <a:endParaRPr/>
          </a:p>
        </p:txBody>
      </p:sp>
      <p:sp>
        <p:nvSpPr>
          <p:cNvPr id="63" name="Google Shape;63;p11"/>
          <p:cNvSpPr txBox="1">
            <a:spLocks noGrp="1"/>
          </p:cNvSpPr>
          <p:nvPr>
            <p:ph type="body" idx="4294967295"/>
          </p:nvPr>
        </p:nvSpPr>
        <p:spPr>
          <a:xfrm>
            <a:off x="279050" y="3515738"/>
            <a:ext cx="6665100" cy="14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Week 12 </a:t>
            </a:r>
            <a:br>
              <a:rPr lang="en" sz="1400" b="1"/>
            </a:br>
            <a:r>
              <a:rPr lang="en" sz="1400" b="1"/>
              <a:t>1604C062</a:t>
            </a:r>
            <a:br>
              <a:rPr lang="en" sz="1400"/>
            </a:br>
            <a:r>
              <a:rPr lang="en" sz="1400"/>
              <a:t>Advanced Native Mobile Programming</a:t>
            </a:r>
            <a:endParaRPr sz="1400"/>
          </a:p>
          <a:p>
            <a:pPr marL="0" lvl="0" indent="0" algn="l" rtl="0">
              <a:spcBef>
                <a:spcPts val="0"/>
              </a:spcBef>
              <a:spcAft>
                <a:spcPts val="0"/>
              </a:spcAft>
              <a:buNone/>
            </a:pPr>
            <a:r>
              <a:rPr lang="en" sz="1400"/>
              <a:t>Teknik Informatika</a:t>
            </a:r>
            <a:endParaRPr sz="1400"/>
          </a:p>
          <a:p>
            <a:pPr marL="0" lvl="0" indent="0" algn="l" rtl="0">
              <a:spcBef>
                <a:spcPts val="0"/>
              </a:spcBef>
              <a:spcAft>
                <a:spcPts val="0"/>
              </a:spcAft>
              <a:buNone/>
            </a:pPr>
            <a:r>
              <a:rPr lang="en" sz="1400"/>
              <a:t>Universitas Surabaya</a:t>
            </a:r>
            <a:endParaRPr sz="1400"/>
          </a:p>
          <a:p>
            <a:pPr marL="0" lvl="0" indent="0" algn="l" rtl="0">
              <a:spcBef>
                <a:spcPts val="0"/>
              </a:spcBef>
              <a:spcAft>
                <a:spcPts val="0"/>
              </a:spcAft>
              <a:buNone/>
            </a:pP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0"/>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Work Manager</a:t>
            </a:r>
            <a:endParaRPr/>
          </a:p>
        </p:txBody>
      </p:sp>
      <p:sp>
        <p:nvSpPr>
          <p:cNvPr id="133" name="Google Shape;133;p20"/>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134" name="Google Shape;134;p20"/>
          <p:cNvSpPr txBox="1">
            <a:spLocks noGrp="1"/>
          </p:cNvSpPr>
          <p:nvPr>
            <p:ph type="body" idx="1"/>
          </p:nvPr>
        </p:nvSpPr>
        <p:spPr>
          <a:xfrm>
            <a:off x="691200" y="1511100"/>
            <a:ext cx="7761600" cy="28689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b="1" dirty="0"/>
              <a:t>WorkManager </a:t>
            </a:r>
            <a:r>
              <a:rPr lang="en" dirty="0"/>
              <a:t>is an API that makes it easy to schedule some tasks that are expected to run even if the app exits or the device restarts. </a:t>
            </a:r>
            <a:endParaRPr dirty="0"/>
          </a:p>
          <a:p>
            <a:pPr marL="457200" lvl="0" indent="-381000" algn="l" rtl="0">
              <a:spcBef>
                <a:spcPts val="0"/>
              </a:spcBef>
              <a:spcAft>
                <a:spcPts val="0"/>
              </a:spcAft>
              <a:buSzPts val="2400"/>
              <a:buChar char="▣"/>
            </a:pPr>
            <a:r>
              <a:rPr lang="en" dirty="0"/>
              <a:t>To enable WorkManager, add the following dependency (version number may change)</a:t>
            </a:r>
            <a:endParaRPr dirty="0"/>
          </a:p>
          <a:p>
            <a:pPr marL="457200" lvl="0" indent="0" algn="l" rtl="0">
              <a:spcBef>
                <a:spcPts val="600"/>
              </a:spcBef>
              <a:spcAft>
                <a:spcPts val="0"/>
              </a:spcAft>
              <a:buNone/>
            </a:pPr>
            <a:r>
              <a:rPr lang="en" dirty="0"/>
              <a:t> </a:t>
            </a:r>
            <a:r>
              <a:rPr lang="en" sz="1800" dirty="0">
                <a:latin typeface="Consolas"/>
                <a:ea typeface="Consolas"/>
                <a:cs typeface="Consolas"/>
                <a:sym typeface="Consolas"/>
              </a:rPr>
              <a:t>implementation "androidx.work:work-runtime-ktx:2.7.1"</a:t>
            </a:r>
            <a:endParaRPr sz="1800" dirty="0">
              <a:latin typeface="Consolas"/>
              <a:ea typeface="Consolas"/>
              <a:cs typeface="Consolas"/>
              <a:sym typeface="Consolas"/>
            </a:endParaRPr>
          </a:p>
          <a:p>
            <a:pPr marL="457200" lvl="0" indent="0" algn="l" rtl="0">
              <a:spcBef>
                <a:spcPts val="600"/>
              </a:spcBef>
              <a:spcAft>
                <a:spcPts val="0"/>
              </a:spcAft>
              <a:buNone/>
            </a:pP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1"/>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Worker Class</a:t>
            </a:r>
            <a:endParaRPr/>
          </a:p>
        </p:txBody>
      </p:sp>
      <p:sp>
        <p:nvSpPr>
          <p:cNvPr id="140" name="Google Shape;140;p21"/>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141" name="Google Shape;141;p21"/>
          <p:cNvSpPr txBox="1">
            <a:spLocks noGrp="1"/>
          </p:cNvSpPr>
          <p:nvPr>
            <p:ph type="body" idx="1"/>
          </p:nvPr>
        </p:nvSpPr>
        <p:spPr>
          <a:xfrm>
            <a:off x="691200" y="1511100"/>
            <a:ext cx="8204100" cy="2868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a:latin typeface="Consolas"/>
                <a:ea typeface="Consolas"/>
                <a:cs typeface="Consolas"/>
                <a:sym typeface="Consolas"/>
              </a:rPr>
              <a:t>   class UploadWorker(appContext: Context, workerParams: WorkerParameters):</a:t>
            </a:r>
            <a:endParaRPr sz="1400">
              <a:latin typeface="Consolas"/>
              <a:ea typeface="Consolas"/>
              <a:cs typeface="Consolas"/>
              <a:sym typeface="Consolas"/>
            </a:endParaRPr>
          </a:p>
          <a:p>
            <a:pPr marL="457200" lvl="0" indent="0" algn="l" rtl="0">
              <a:spcBef>
                <a:spcPts val="600"/>
              </a:spcBef>
              <a:spcAft>
                <a:spcPts val="0"/>
              </a:spcAft>
              <a:buNone/>
            </a:pPr>
            <a:r>
              <a:rPr lang="en" sz="1400">
                <a:latin typeface="Consolas"/>
                <a:ea typeface="Consolas"/>
                <a:cs typeface="Consolas"/>
                <a:sym typeface="Consolas"/>
              </a:rPr>
              <a:t> Worker(appContext, workerParams) {</a:t>
            </a:r>
            <a:endParaRPr sz="1400">
              <a:latin typeface="Consolas"/>
              <a:ea typeface="Consolas"/>
              <a:cs typeface="Consolas"/>
              <a:sym typeface="Consolas"/>
            </a:endParaRPr>
          </a:p>
          <a:p>
            <a:pPr marL="457200" lvl="0" indent="0" algn="l" rtl="0">
              <a:spcBef>
                <a:spcPts val="600"/>
              </a:spcBef>
              <a:spcAft>
                <a:spcPts val="0"/>
              </a:spcAft>
              <a:buNone/>
            </a:pPr>
            <a:r>
              <a:rPr lang="en" sz="1400">
                <a:latin typeface="Consolas"/>
                <a:ea typeface="Consolas"/>
                <a:cs typeface="Consolas"/>
                <a:sym typeface="Consolas"/>
              </a:rPr>
              <a:t> </a:t>
            </a:r>
            <a:endParaRPr sz="1400">
              <a:latin typeface="Consolas"/>
              <a:ea typeface="Consolas"/>
              <a:cs typeface="Consolas"/>
              <a:sym typeface="Consolas"/>
            </a:endParaRPr>
          </a:p>
          <a:p>
            <a:pPr marL="457200" lvl="0" indent="0" algn="l" rtl="0">
              <a:spcBef>
                <a:spcPts val="600"/>
              </a:spcBef>
              <a:spcAft>
                <a:spcPts val="0"/>
              </a:spcAft>
              <a:buNone/>
            </a:pPr>
            <a:r>
              <a:rPr lang="en" sz="1400">
                <a:latin typeface="Consolas"/>
                <a:ea typeface="Consolas"/>
                <a:cs typeface="Consolas"/>
                <a:sym typeface="Consolas"/>
              </a:rPr>
              <a:t>  override fun doWork(): Result {</a:t>
            </a:r>
            <a:endParaRPr sz="1400">
              <a:latin typeface="Consolas"/>
              <a:ea typeface="Consolas"/>
              <a:cs typeface="Consolas"/>
              <a:sym typeface="Consolas"/>
            </a:endParaRPr>
          </a:p>
          <a:p>
            <a:pPr marL="457200" lvl="0" indent="0" algn="l" rtl="0">
              <a:spcBef>
                <a:spcPts val="600"/>
              </a:spcBef>
              <a:spcAft>
                <a:spcPts val="0"/>
              </a:spcAft>
              <a:buNone/>
            </a:pPr>
            <a:r>
              <a:rPr lang="en" sz="1400">
                <a:latin typeface="Consolas"/>
                <a:ea typeface="Consolas"/>
                <a:cs typeface="Consolas"/>
                <a:sym typeface="Consolas"/>
              </a:rPr>
              <a:t>       // Do the work here--in this case, upload the images.</a:t>
            </a:r>
            <a:endParaRPr sz="1400">
              <a:latin typeface="Consolas"/>
              <a:ea typeface="Consolas"/>
              <a:cs typeface="Consolas"/>
              <a:sym typeface="Consolas"/>
            </a:endParaRPr>
          </a:p>
          <a:p>
            <a:pPr marL="457200" lvl="0" indent="0" algn="l" rtl="0">
              <a:spcBef>
                <a:spcPts val="600"/>
              </a:spcBef>
              <a:spcAft>
                <a:spcPts val="0"/>
              </a:spcAft>
              <a:buNone/>
            </a:pPr>
            <a:r>
              <a:rPr lang="en" sz="1400">
                <a:latin typeface="Consolas"/>
                <a:ea typeface="Consolas"/>
                <a:cs typeface="Consolas"/>
                <a:sym typeface="Consolas"/>
              </a:rPr>
              <a:t>       uploadImages()</a:t>
            </a:r>
            <a:endParaRPr sz="1400">
              <a:latin typeface="Consolas"/>
              <a:ea typeface="Consolas"/>
              <a:cs typeface="Consolas"/>
              <a:sym typeface="Consolas"/>
            </a:endParaRPr>
          </a:p>
          <a:p>
            <a:pPr marL="457200" lvl="0" indent="0" algn="l" rtl="0">
              <a:spcBef>
                <a:spcPts val="600"/>
              </a:spcBef>
              <a:spcAft>
                <a:spcPts val="0"/>
              </a:spcAft>
              <a:buNone/>
            </a:pPr>
            <a:r>
              <a:rPr lang="en" sz="1400">
                <a:latin typeface="Consolas"/>
                <a:ea typeface="Consolas"/>
                <a:cs typeface="Consolas"/>
                <a:sym typeface="Consolas"/>
              </a:rPr>
              <a:t>       // Indicate whether the work finished successfully with the Result</a:t>
            </a:r>
            <a:endParaRPr sz="1400">
              <a:latin typeface="Consolas"/>
              <a:ea typeface="Consolas"/>
              <a:cs typeface="Consolas"/>
              <a:sym typeface="Consolas"/>
            </a:endParaRPr>
          </a:p>
          <a:p>
            <a:pPr marL="457200" lvl="0" indent="0" algn="l" rtl="0">
              <a:spcBef>
                <a:spcPts val="600"/>
              </a:spcBef>
              <a:spcAft>
                <a:spcPts val="0"/>
              </a:spcAft>
              <a:buNone/>
            </a:pPr>
            <a:r>
              <a:rPr lang="en" sz="1400">
                <a:latin typeface="Consolas"/>
                <a:ea typeface="Consolas"/>
                <a:cs typeface="Consolas"/>
                <a:sym typeface="Consolas"/>
              </a:rPr>
              <a:t>       return Result.success()</a:t>
            </a:r>
            <a:endParaRPr sz="1400">
              <a:latin typeface="Consolas"/>
              <a:ea typeface="Consolas"/>
              <a:cs typeface="Consolas"/>
              <a:sym typeface="Consolas"/>
            </a:endParaRPr>
          </a:p>
          <a:p>
            <a:pPr marL="457200" lvl="0" indent="0" algn="l" rtl="0">
              <a:spcBef>
                <a:spcPts val="600"/>
              </a:spcBef>
              <a:spcAft>
                <a:spcPts val="0"/>
              </a:spcAft>
              <a:buNone/>
            </a:pPr>
            <a:r>
              <a:rPr lang="en" sz="1400">
                <a:latin typeface="Consolas"/>
                <a:ea typeface="Consolas"/>
                <a:cs typeface="Consolas"/>
                <a:sym typeface="Consolas"/>
              </a:rPr>
              <a:t>   }</a:t>
            </a:r>
            <a:endParaRPr sz="1400">
              <a:latin typeface="Consolas"/>
              <a:ea typeface="Consolas"/>
              <a:cs typeface="Consolas"/>
              <a:sym typeface="Consolas"/>
            </a:endParaRPr>
          </a:p>
          <a:p>
            <a:pPr marL="457200" lvl="0" indent="0" algn="l" rtl="0">
              <a:spcBef>
                <a:spcPts val="600"/>
              </a:spcBef>
              <a:spcAft>
                <a:spcPts val="0"/>
              </a:spcAft>
              <a:buNone/>
            </a:pPr>
            <a:r>
              <a:rPr lang="en" sz="1400">
                <a:latin typeface="Consolas"/>
                <a:ea typeface="Consolas"/>
                <a:cs typeface="Consolas"/>
                <a:sym typeface="Consolas"/>
              </a:rPr>
              <a:t>}</a:t>
            </a:r>
            <a:endParaRPr sz="1400">
              <a:latin typeface="Consolas"/>
              <a:ea typeface="Consolas"/>
              <a:cs typeface="Consolas"/>
              <a:sym typeface="Consolas"/>
            </a:endParaRPr>
          </a:p>
          <a:p>
            <a:pPr marL="457200" lvl="0" indent="0" algn="l" rtl="0">
              <a:spcBef>
                <a:spcPts val="600"/>
              </a:spcBef>
              <a:spcAft>
                <a:spcPts val="0"/>
              </a:spcAft>
              <a:buNone/>
            </a:pPr>
            <a:endParaRPr sz="1400">
              <a:latin typeface="Consolas"/>
              <a:ea typeface="Consolas"/>
              <a:cs typeface="Consolas"/>
              <a:sym typeface="Consolas"/>
            </a:endParaRPr>
          </a:p>
          <a:p>
            <a:pPr marL="457200" lvl="0" indent="0" algn="l" rtl="0">
              <a:spcBef>
                <a:spcPts val="600"/>
              </a:spcBef>
              <a:spcAft>
                <a:spcPts val="0"/>
              </a:spcAft>
              <a:buNone/>
            </a:pPr>
            <a:endParaRPr sz="1400">
              <a:latin typeface="Consolas"/>
              <a:ea typeface="Consolas"/>
              <a:cs typeface="Consolas"/>
              <a:sym typeface="Consolas"/>
            </a:endParaRPr>
          </a:p>
        </p:txBody>
      </p:sp>
      <p:sp>
        <p:nvSpPr>
          <p:cNvPr id="142" name="Google Shape;142;p21"/>
          <p:cNvSpPr txBox="1">
            <a:spLocks noGrp="1"/>
          </p:cNvSpPr>
          <p:nvPr>
            <p:ph type="body" idx="4294967295"/>
          </p:nvPr>
        </p:nvSpPr>
        <p:spPr>
          <a:xfrm>
            <a:off x="5759263" y="413100"/>
            <a:ext cx="2501700" cy="12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accent1"/>
                </a:solidFill>
              </a:rPr>
              <a:t>doWork</a:t>
            </a:r>
            <a:endParaRPr sz="1000" b="1">
              <a:solidFill>
                <a:schemeClr val="accent1"/>
              </a:solidFill>
            </a:endParaRPr>
          </a:p>
          <a:p>
            <a:pPr marL="0" lvl="0" indent="0" algn="l" rtl="0">
              <a:spcBef>
                <a:spcPts val="0"/>
              </a:spcBef>
              <a:spcAft>
                <a:spcPts val="0"/>
              </a:spcAft>
              <a:buNone/>
            </a:pPr>
            <a:r>
              <a:rPr lang="en" sz="1000"/>
              <a:t>The doWork() method runs asynchronously on a background thread provided by WorkManager.</a:t>
            </a:r>
            <a:endParaRPr sz="1000"/>
          </a:p>
        </p:txBody>
      </p:sp>
      <p:sp>
        <p:nvSpPr>
          <p:cNvPr id="143" name="Google Shape;143;p21"/>
          <p:cNvSpPr txBox="1">
            <a:spLocks noGrp="1"/>
          </p:cNvSpPr>
          <p:nvPr>
            <p:ph type="body" idx="4294967295"/>
          </p:nvPr>
        </p:nvSpPr>
        <p:spPr>
          <a:xfrm>
            <a:off x="5332738" y="3671650"/>
            <a:ext cx="2501700" cy="12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b="1" dirty="0">
                <a:solidFill>
                  <a:schemeClr val="accent1"/>
                </a:solidFill>
              </a:rPr>
              <a:t>Result</a:t>
            </a:r>
            <a:endParaRPr sz="1000" b="1" dirty="0">
              <a:solidFill>
                <a:schemeClr val="accent1"/>
              </a:solidFill>
            </a:endParaRPr>
          </a:p>
          <a:p>
            <a:pPr marL="0" lvl="0" indent="0" algn="l" rtl="0">
              <a:spcBef>
                <a:spcPts val="0"/>
              </a:spcBef>
              <a:spcAft>
                <a:spcPts val="0"/>
              </a:spcAft>
              <a:buNone/>
            </a:pPr>
            <a:r>
              <a:rPr lang="en" sz="1000" dirty="0"/>
              <a:t>The possible result outcomes are: Success, Failure, and Retry</a:t>
            </a:r>
            <a:endParaRPr sz="1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2"/>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Work Request</a:t>
            </a:r>
            <a:endParaRPr/>
          </a:p>
        </p:txBody>
      </p:sp>
      <p:sp>
        <p:nvSpPr>
          <p:cNvPr id="149" name="Google Shape;149;p22"/>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150" name="Google Shape;150;p22"/>
          <p:cNvSpPr txBox="1">
            <a:spLocks noGrp="1"/>
          </p:cNvSpPr>
          <p:nvPr>
            <p:ph type="body" idx="1"/>
          </p:nvPr>
        </p:nvSpPr>
        <p:spPr>
          <a:xfrm>
            <a:off x="691200" y="1511100"/>
            <a:ext cx="7761600" cy="28689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b="1" dirty="0"/>
              <a:t>The WorkRequest</a:t>
            </a:r>
            <a:r>
              <a:rPr lang="en" dirty="0"/>
              <a:t> object contains all of the information needed by WorkManager to schedule and run your work</a:t>
            </a:r>
            <a:endParaRPr dirty="0"/>
          </a:p>
          <a:p>
            <a:pPr marL="457200" lvl="0" indent="-381000" algn="l" rtl="0">
              <a:spcBef>
                <a:spcPts val="0"/>
              </a:spcBef>
              <a:spcAft>
                <a:spcPts val="0"/>
              </a:spcAft>
              <a:buSzPts val="2400"/>
              <a:buChar char="▣"/>
            </a:pPr>
            <a:r>
              <a:rPr lang="en" dirty="0"/>
              <a:t>There are two derived implementations of this class that you can use to create the request: </a:t>
            </a:r>
            <a:r>
              <a:rPr lang="en" b="1" dirty="0"/>
              <a:t>OneTimeWorkRequest </a:t>
            </a:r>
            <a:r>
              <a:rPr lang="en" dirty="0"/>
              <a:t>and </a:t>
            </a:r>
            <a:r>
              <a:rPr lang="en" b="1" dirty="0"/>
              <a:t>PeriodicWorkRequest</a:t>
            </a:r>
            <a:endParaRPr b="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3"/>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Example of OneTimeWorkRequest</a:t>
            </a:r>
            <a:endParaRPr/>
          </a:p>
        </p:txBody>
      </p:sp>
      <p:sp>
        <p:nvSpPr>
          <p:cNvPr id="156" name="Google Shape;156;p23"/>
          <p:cNvSpPr txBox="1">
            <a:spLocks noGrp="1"/>
          </p:cNvSpPr>
          <p:nvPr>
            <p:ph type="body" idx="1"/>
          </p:nvPr>
        </p:nvSpPr>
        <p:spPr>
          <a:xfrm>
            <a:off x="691200" y="1511100"/>
            <a:ext cx="7761600" cy="2868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600">
                <a:latin typeface="Consolas"/>
                <a:ea typeface="Consolas"/>
                <a:cs typeface="Consolas"/>
                <a:sym typeface="Consolas"/>
              </a:rPr>
              <a:t>val uploadWorkRequest: WorkRequest =</a:t>
            </a:r>
            <a:endParaRPr sz="1600">
              <a:latin typeface="Consolas"/>
              <a:ea typeface="Consolas"/>
              <a:cs typeface="Consolas"/>
              <a:sym typeface="Consolas"/>
            </a:endParaRPr>
          </a:p>
          <a:p>
            <a:pPr marL="0" lvl="0" indent="0" algn="l" rtl="0">
              <a:spcBef>
                <a:spcPts val="600"/>
              </a:spcBef>
              <a:spcAft>
                <a:spcPts val="0"/>
              </a:spcAft>
              <a:buNone/>
            </a:pPr>
            <a:r>
              <a:rPr lang="en" sz="1600">
                <a:latin typeface="Consolas"/>
                <a:ea typeface="Consolas"/>
                <a:cs typeface="Consolas"/>
                <a:sym typeface="Consolas"/>
              </a:rPr>
              <a:t>   OneTimeWorkRequestBuilder&lt;MyWork&gt;()</a:t>
            </a:r>
            <a:endParaRPr sz="1600">
              <a:latin typeface="Consolas"/>
              <a:ea typeface="Consolas"/>
              <a:cs typeface="Consolas"/>
              <a:sym typeface="Consolas"/>
            </a:endParaRPr>
          </a:p>
          <a:p>
            <a:pPr marL="0" lvl="0" indent="0" algn="l" rtl="0">
              <a:spcBef>
                <a:spcPts val="600"/>
              </a:spcBef>
              <a:spcAft>
                <a:spcPts val="0"/>
              </a:spcAft>
              <a:buNone/>
            </a:pPr>
            <a:r>
              <a:rPr lang="en" sz="1600">
                <a:latin typeface="Consolas"/>
                <a:ea typeface="Consolas"/>
                <a:cs typeface="Consolas"/>
                <a:sym typeface="Consolas"/>
              </a:rPr>
              <a:t>       // Additional configuration</a:t>
            </a:r>
            <a:endParaRPr sz="1600">
              <a:latin typeface="Consolas"/>
              <a:ea typeface="Consolas"/>
              <a:cs typeface="Consolas"/>
              <a:sym typeface="Consolas"/>
            </a:endParaRPr>
          </a:p>
          <a:p>
            <a:pPr marL="0" lvl="0" indent="0" algn="l" rtl="0">
              <a:spcBef>
                <a:spcPts val="600"/>
              </a:spcBef>
              <a:spcAft>
                <a:spcPts val="0"/>
              </a:spcAft>
              <a:buNone/>
            </a:pPr>
            <a:r>
              <a:rPr lang="en" sz="1600">
                <a:latin typeface="Consolas"/>
                <a:ea typeface="Consolas"/>
                <a:cs typeface="Consolas"/>
                <a:sym typeface="Consolas"/>
              </a:rPr>
              <a:t>       .build()</a:t>
            </a:r>
            <a:endParaRPr sz="1600">
              <a:latin typeface="Consolas"/>
              <a:ea typeface="Consolas"/>
              <a:cs typeface="Consolas"/>
              <a:sym typeface="Consolas"/>
            </a:endParaRPr>
          </a:p>
          <a:p>
            <a:pPr marL="0" lvl="0" indent="0" algn="l" rtl="0">
              <a:spcBef>
                <a:spcPts val="600"/>
              </a:spcBef>
              <a:spcAft>
                <a:spcPts val="0"/>
              </a:spcAft>
              <a:buNone/>
            </a:pPr>
            <a:endParaRPr sz="1600">
              <a:latin typeface="Consolas"/>
              <a:ea typeface="Consolas"/>
              <a:cs typeface="Consolas"/>
              <a:sym typeface="Consolas"/>
            </a:endParaRPr>
          </a:p>
        </p:txBody>
      </p:sp>
      <p:sp>
        <p:nvSpPr>
          <p:cNvPr id="157" name="Google Shape;157;p23"/>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158" name="Google Shape;158;p23"/>
          <p:cNvSpPr txBox="1">
            <a:spLocks noGrp="1"/>
          </p:cNvSpPr>
          <p:nvPr>
            <p:ph type="body" idx="4294967295"/>
          </p:nvPr>
        </p:nvSpPr>
        <p:spPr>
          <a:xfrm>
            <a:off x="6293663" y="2851250"/>
            <a:ext cx="2501700" cy="12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accent1"/>
                </a:solidFill>
              </a:rPr>
              <a:t>MyWork</a:t>
            </a:r>
            <a:endParaRPr sz="1000" b="1">
              <a:solidFill>
                <a:schemeClr val="accent1"/>
              </a:solidFill>
            </a:endParaRPr>
          </a:p>
          <a:p>
            <a:pPr marL="0" lvl="0" indent="0" algn="l" rtl="0">
              <a:spcBef>
                <a:spcPts val="0"/>
              </a:spcBef>
              <a:spcAft>
                <a:spcPts val="0"/>
              </a:spcAft>
              <a:buNone/>
            </a:pPr>
            <a:r>
              <a:rPr lang="en" sz="1000"/>
              <a:t>This is a worker object</a:t>
            </a:r>
            <a:endParaRPr sz="1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4"/>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Example of PeriodicWorkRequest</a:t>
            </a:r>
            <a:endParaRPr/>
          </a:p>
        </p:txBody>
      </p:sp>
      <p:sp>
        <p:nvSpPr>
          <p:cNvPr id="164" name="Google Shape;164;p24"/>
          <p:cNvSpPr txBox="1">
            <a:spLocks noGrp="1"/>
          </p:cNvSpPr>
          <p:nvPr>
            <p:ph type="body" idx="1"/>
          </p:nvPr>
        </p:nvSpPr>
        <p:spPr>
          <a:xfrm>
            <a:off x="691200" y="1511100"/>
            <a:ext cx="8215200" cy="2868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600">
                <a:latin typeface="Consolas"/>
                <a:ea typeface="Consolas"/>
                <a:cs typeface="Consolas"/>
                <a:sym typeface="Consolas"/>
              </a:rPr>
              <a:t>val saveRequest =</a:t>
            </a:r>
            <a:endParaRPr sz="1600">
              <a:latin typeface="Consolas"/>
              <a:ea typeface="Consolas"/>
              <a:cs typeface="Consolas"/>
              <a:sym typeface="Consolas"/>
            </a:endParaRPr>
          </a:p>
          <a:p>
            <a:pPr marL="0" lvl="0" indent="0" algn="l" rtl="0">
              <a:spcBef>
                <a:spcPts val="600"/>
              </a:spcBef>
              <a:spcAft>
                <a:spcPts val="0"/>
              </a:spcAft>
              <a:buNone/>
            </a:pPr>
            <a:r>
              <a:rPr lang="en" sz="1600">
                <a:latin typeface="Consolas"/>
                <a:ea typeface="Consolas"/>
                <a:cs typeface="Consolas"/>
                <a:sym typeface="Consolas"/>
              </a:rPr>
              <a:t>   PeriodicWorkRequestBuilder&lt;SaveImageToFileWorker&gt;(1, TimeUnit.HOURS)</a:t>
            </a:r>
            <a:endParaRPr sz="1600">
              <a:latin typeface="Consolas"/>
              <a:ea typeface="Consolas"/>
              <a:cs typeface="Consolas"/>
              <a:sym typeface="Consolas"/>
            </a:endParaRPr>
          </a:p>
          <a:p>
            <a:pPr marL="0" lvl="0" indent="0" algn="l" rtl="0">
              <a:spcBef>
                <a:spcPts val="600"/>
              </a:spcBef>
              <a:spcAft>
                <a:spcPts val="0"/>
              </a:spcAft>
              <a:buNone/>
            </a:pPr>
            <a:r>
              <a:rPr lang="en" sz="1600">
                <a:latin typeface="Consolas"/>
                <a:ea typeface="Consolas"/>
                <a:cs typeface="Consolas"/>
                <a:sym typeface="Consolas"/>
              </a:rPr>
              <a:t>    // Additional configuration</a:t>
            </a:r>
            <a:endParaRPr sz="1600">
              <a:latin typeface="Consolas"/>
              <a:ea typeface="Consolas"/>
              <a:cs typeface="Consolas"/>
              <a:sym typeface="Consolas"/>
            </a:endParaRPr>
          </a:p>
          <a:p>
            <a:pPr marL="0" lvl="0" indent="0" algn="l" rtl="0">
              <a:spcBef>
                <a:spcPts val="600"/>
              </a:spcBef>
              <a:spcAft>
                <a:spcPts val="0"/>
              </a:spcAft>
              <a:buNone/>
            </a:pPr>
            <a:r>
              <a:rPr lang="en" sz="1600">
                <a:latin typeface="Consolas"/>
                <a:ea typeface="Consolas"/>
                <a:cs typeface="Consolas"/>
                <a:sym typeface="Consolas"/>
              </a:rPr>
              <a:t>           .build()</a:t>
            </a:r>
            <a:endParaRPr sz="1600">
              <a:latin typeface="Consolas"/>
              <a:ea typeface="Consolas"/>
              <a:cs typeface="Consolas"/>
              <a:sym typeface="Consolas"/>
            </a:endParaRPr>
          </a:p>
          <a:p>
            <a:pPr marL="0" lvl="0" indent="0" algn="l" rtl="0">
              <a:spcBef>
                <a:spcPts val="600"/>
              </a:spcBef>
              <a:spcAft>
                <a:spcPts val="0"/>
              </a:spcAft>
              <a:buNone/>
            </a:pPr>
            <a:endParaRPr sz="1600">
              <a:latin typeface="Consolas"/>
              <a:ea typeface="Consolas"/>
              <a:cs typeface="Consolas"/>
              <a:sym typeface="Consolas"/>
            </a:endParaRPr>
          </a:p>
          <a:p>
            <a:pPr marL="0" lvl="0" indent="0" algn="l" rtl="0">
              <a:spcBef>
                <a:spcPts val="600"/>
              </a:spcBef>
              <a:spcAft>
                <a:spcPts val="0"/>
              </a:spcAft>
              <a:buNone/>
            </a:pPr>
            <a:endParaRPr sz="1600">
              <a:latin typeface="Consolas"/>
              <a:ea typeface="Consolas"/>
              <a:cs typeface="Consolas"/>
              <a:sym typeface="Consolas"/>
            </a:endParaRPr>
          </a:p>
        </p:txBody>
      </p:sp>
      <p:sp>
        <p:nvSpPr>
          <p:cNvPr id="165" name="Google Shape;165;p24"/>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
        <p:nvSpPr>
          <p:cNvPr id="166" name="Google Shape;166;p24"/>
          <p:cNvSpPr txBox="1">
            <a:spLocks noGrp="1"/>
          </p:cNvSpPr>
          <p:nvPr>
            <p:ph type="body" idx="4294967295"/>
          </p:nvPr>
        </p:nvSpPr>
        <p:spPr>
          <a:xfrm>
            <a:off x="6293663" y="2851250"/>
            <a:ext cx="2501700" cy="12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accent1"/>
                </a:solidFill>
              </a:rPr>
              <a:t>MyWork</a:t>
            </a:r>
            <a:endParaRPr sz="1000" b="1">
              <a:solidFill>
                <a:schemeClr val="accent1"/>
              </a:solidFill>
            </a:endParaRPr>
          </a:p>
          <a:p>
            <a:pPr marL="0" lvl="0" indent="0" algn="l" rtl="0">
              <a:spcBef>
                <a:spcPts val="0"/>
              </a:spcBef>
              <a:spcAft>
                <a:spcPts val="0"/>
              </a:spcAft>
              <a:buNone/>
            </a:pPr>
            <a:r>
              <a:rPr lang="en" sz="1000"/>
              <a:t>This is a worker object</a:t>
            </a:r>
            <a:endParaRPr sz="10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5"/>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Work Constraints</a:t>
            </a:r>
            <a:endParaRPr dirty="0"/>
          </a:p>
        </p:txBody>
      </p:sp>
      <p:sp>
        <p:nvSpPr>
          <p:cNvPr id="172" name="Google Shape;172;p25"/>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
        <p:nvSpPr>
          <p:cNvPr id="173" name="Google Shape;173;p25"/>
          <p:cNvSpPr txBox="1">
            <a:spLocks noGrp="1"/>
          </p:cNvSpPr>
          <p:nvPr>
            <p:ph type="body" idx="1"/>
          </p:nvPr>
        </p:nvSpPr>
        <p:spPr>
          <a:xfrm>
            <a:off x="691200" y="1511100"/>
            <a:ext cx="7761600" cy="28689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dirty="0"/>
              <a:t>Constraints ensure that work is deferred until optimal conditions are met</a:t>
            </a:r>
            <a:endParaRPr dirty="0"/>
          </a:p>
          <a:p>
            <a:pPr marL="0" lvl="0" indent="0" algn="l" rtl="0">
              <a:spcBef>
                <a:spcPts val="600"/>
              </a:spcBef>
              <a:spcAft>
                <a:spcPts val="0"/>
              </a:spcAft>
              <a:buNone/>
            </a:pPr>
            <a:endParaRPr dirty="0"/>
          </a:p>
        </p:txBody>
      </p:sp>
      <p:pic>
        <p:nvPicPr>
          <p:cNvPr id="174" name="Google Shape;174;p25"/>
          <p:cNvPicPr preferRelativeResize="0"/>
          <p:nvPr/>
        </p:nvPicPr>
        <p:blipFill>
          <a:blip r:embed="rId3">
            <a:alphaModFix/>
          </a:blip>
          <a:stretch>
            <a:fillRect/>
          </a:stretch>
        </p:blipFill>
        <p:spPr>
          <a:xfrm>
            <a:off x="1186050" y="2477300"/>
            <a:ext cx="6506926" cy="2376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6"/>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Work Constraint</a:t>
            </a:r>
            <a:endParaRPr/>
          </a:p>
        </p:txBody>
      </p:sp>
      <p:sp>
        <p:nvSpPr>
          <p:cNvPr id="180" name="Google Shape;180;p26"/>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181" name="Google Shape;181;p26"/>
          <p:cNvSpPr txBox="1">
            <a:spLocks noGrp="1"/>
          </p:cNvSpPr>
          <p:nvPr>
            <p:ph type="body" idx="1"/>
          </p:nvPr>
        </p:nvSpPr>
        <p:spPr>
          <a:xfrm>
            <a:off x="691200" y="1511100"/>
            <a:ext cx="7761600" cy="2868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600">
                <a:latin typeface="Consolas"/>
                <a:ea typeface="Consolas"/>
                <a:cs typeface="Consolas"/>
                <a:sym typeface="Consolas"/>
              </a:rPr>
              <a:t>val constraints = Constraints.Builder()</a:t>
            </a:r>
            <a:endParaRPr sz="1600">
              <a:latin typeface="Consolas"/>
              <a:ea typeface="Consolas"/>
              <a:cs typeface="Consolas"/>
              <a:sym typeface="Consolas"/>
            </a:endParaRPr>
          </a:p>
          <a:p>
            <a:pPr marL="0" lvl="0" indent="0" algn="l" rtl="0">
              <a:spcBef>
                <a:spcPts val="600"/>
              </a:spcBef>
              <a:spcAft>
                <a:spcPts val="0"/>
              </a:spcAft>
              <a:buNone/>
            </a:pPr>
            <a:r>
              <a:rPr lang="en" sz="1600">
                <a:latin typeface="Consolas"/>
                <a:ea typeface="Consolas"/>
                <a:cs typeface="Consolas"/>
                <a:sym typeface="Consolas"/>
              </a:rPr>
              <a:t>   .setRequiredNetworkType(NetworkType.UNMETERED)</a:t>
            </a:r>
            <a:endParaRPr sz="1600">
              <a:latin typeface="Consolas"/>
              <a:ea typeface="Consolas"/>
              <a:cs typeface="Consolas"/>
              <a:sym typeface="Consolas"/>
            </a:endParaRPr>
          </a:p>
          <a:p>
            <a:pPr marL="0" lvl="0" indent="0" algn="l" rtl="0">
              <a:spcBef>
                <a:spcPts val="600"/>
              </a:spcBef>
              <a:spcAft>
                <a:spcPts val="0"/>
              </a:spcAft>
              <a:buNone/>
            </a:pPr>
            <a:r>
              <a:rPr lang="en" sz="1600">
                <a:latin typeface="Consolas"/>
                <a:ea typeface="Consolas"/>
                <a:cs typeface="Consolas"/>
                <a:sym typeface="Consolas"/>
              </a:rPr>
              <a:t>   .setRequiresCharging(true)</a:t>
            </a:r>
            <a:endParaRPr sz="1600">
              <a:latin typeface="Consolas"/>
              <a:ea typeface="Consolas"/>
              <a:cs typeface="Consolas"/>
              <a:sym typeface="Consolas"/>
            </a:endParaRPr>
          </a:p>
          <a:p>
            <a:pPr marL="0" lvl="0" indent="0" algn="l" rtl="0">
              <a:spcBef>
                <a:spcPts val="600"/>
              </a:spcBef>
              <a:spcAft>
                <a:spcPts val="0"/>
              </a:spcAft>
              <a:buNone/>
            </a:pPr>
            <a:r>
              <a:rPr lang="en" sz="1600">
                <a:latin typeface="Consolas"/>
                <a:ea typeface="Consolas"/>
                <a:cs typeface="Consolas"/>
                <a:sym typeface="Consolas"/>
              </a:rPr>
              <a:t>   .build()</a:t>
            </a:r>
            <a:endParaRPr sz="1600">
              <a:latin typeface="Consolas"/>
              <a:ea typeface="Consolas"/>
              <a:cs typeface="Consolas"/>
              <a:sym typeface="Consolas"/>
            </a:endParaRPr>
          </a:p>
          <a:p>
            <a:pPr marL="0" lvl="0" indent="0" algn="l" rtl="0">
              <a:spcBef>
                <a:spcPts val="600"/>
              </a:spcBef>
              <a:spcAft>
                <a:spcPts val="0"/>
              </a:spcAft>
              <a:buNone/>
            </a:pPr>
            <a:endParaRPr sz="1600">
              <a:latin typeface="Consolas"/>
              <a:ea typeface="Consolas"/>
              <a:cs typeface="Consolas"/>
              <a:sym typeface="Consolas"/>
            </a:endParaRPr>
          </a:p>
          <a:p>
            <a:pPr marL="0" lvl="0" indent="0" algn="l" rtl="0">
              <a:spcBef>
                <a:spcPts val="600"/>
              </a:spcBef>
              <a:spcAft>
                <a:spcPts val="0"/>
              </a:spcAft>
              <a:buNone/>
            </a:pPr>
            <a:r>
              <a:rPr lang="en" sz="1600">
                <a:latin typeface="Consolas"/>
                <a:ea typeface="Consolas"/>
                <a:cs typeface="Consolas"/>
                <a:sym typeface="Consolas"/>
              </a:rPr>
              <a:t>val myWorkRequest: WorkRequest =</a:t>
            </a:r>
            <a:endParaRPr sz="1600">
              <a:latin typeface="Consolas"/>
              <a:ea typeface="Consolas"/>
              <a:cs typeface="Consolas"/>
              <a:sym typeface="Consolas"/>
            </a:endParaRPr>
          </a:p>
          <a:p>
            <a:pPr marL="0" lvl="0" indent="0" algn="l" rtl="0">
              <a:spcBef>
                <a:spcPts val="600"/>
              </a:spcBef>
              <a:spcAft>
                <a:spcPts val="0"/>
              </a:spcAft>
              <a:buNone/>
            </a:pPr>
            <a:r>
              <a:rPr lang="en" sz="1600">
                <a:latin typeface="Consolas"/>
                <a:ea typeface="Consolas"/>
                <a:cs typeface="Consolas"/>
                <a:sym typeface="Consolas"/>
              </a:rPr>
              <a:t>   OneTimeWorkRequestBuilder&lt;MyWork&gt;()</a:t>
            </a:r>
            <a:endParaRPr sz="1600">
              <a:latin typeface="Consolas"/>
              <a:ea typeface="Consolas"/>
              <a:cs typeface="Consolas"/>
              <a:sym typeface="Consolas"/>
            </a:endParaRPr>
          </a:p>
          <a:p>
            <a:pPr marL="0" lvl="0" indent="0" algn="l" rtl="0">
              <a:spcBef>
                <a:spcPts val="600"/>
              </a:spcBef>
              <a:spcAft>
                <a:spcPts val="0"/>
              </a:spcAft>
              <a:buNone/>
            </a:pPr>
            <a:r>
              <a:rPr lang="en" sz="1600">
                <a:latin typeface="Consolas"/>
                <a:ea typeface="Consolas"/>
                <a:cs typeface="Consolas"/>
                <a:sym typeface="Consolas"/>
              </a:rPr>
              <a:t>       .setConstraints(constraints)</a:t>
            </a:r>
            <a:endParaRPr sz="1600">
              <a:latin typeface="Consolas"/>
              <a:ea typeface="Consolas"/>
              <a:cs typeface="Consolas"/>
              <a:sym typeface="Consolas"/>
            </a:endParaRPr>
          </a:p>
          <a:p>
            <a:pPr marL="0" lvl="0" indent="0" algn="l" rtl="0">
              <a:spcBef>
                <a:spcPts val="600"/>
              </a:spcBef>
              <a:spcAft>
                <a:spcPts val="0"/>
              </a:spcAft>
              <a:buNone/>
            </a:pPr>
            <a:r>
              <a:rPr lang="en" sz="1600">
                <a:latin typeface="Consolas"/>
                <a:ea typeface="Consolas"/>
                <a:cs typeface="Consolas"/>
                <a:sym typeface="Consolas"/>
              </a:rPr>
              <a:t>       .build()</a:t>
            </a:r>
            <a:endParaRPr sz="1600">
              <a:latin typeface="Consolas"/>
              <a:ea typeface="Consolas"/>
              <a:cs typeface="Consolas"/>
              <a:sym typeface="Consolas"/>
            </a:endParaRPr>
          </a:p>
          <a:p>
            <a:pPr marL="0" lvl="0" indent="0" algn="l" rtl="0">
              <a:spcBef>
                <a:spcPts val="600"/>
              </a:spcBef>
              <a:spcAft>
                <a:spcPts val="0"/>
              </a:spcAft>
              <a:buNone/>
            </a:pPr>
            <a:endParaRPr sz="1600">
              <a:latin typeface="Consolas"/>
              <a:ea typeface="Consolas"/>
              <a:cs typeface="Consolas"/>
              <a:sym typeface="Consola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7"/>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Delayed Work</a:t>
            </a:r>
            <a:endParaRPr/>
          </a:p>
        </p:txBody>
      </p:sp>
      <p:sp>
        <p:nvSpPr>
          <p:cNvPr id="187" name="Google Shape;187;p27"/>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188" name="Google Shape;188;p27"/>
          <p:cNvSpPr txBox="1">
            <a:spLocks noGrp="1"/>
          </p:cNvSpPr>
          <p:nvPr>
            <p:ph type="body" idx="1"/>
          </p:nvPr>
        </p:nvSpPr>
        <p:spPr>
          <a:xfrm>
            <a:off x="691200" y="1511100"/>
            <a:ext cx="7761600" cy="2868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If you do not want the work to be run immediately, you can specify your work to start after a minimum initial delay.</a:t>
            </a:r>
            <a:endParaRPr/>
          </a:p>
          <a:p>
            <a:pPr marL="0" lvl="0" indent="0" algn="l" rtl="0">
              <a:spcBef>
                <a:spcPts val="600"/>
              </a:spcBef>
              <a:spcAft>
                <a:spcPts val="0"/>
              </a:spcAft>
              <a:buNone/>
            </a:pPr>
            <a:endParaRPr sz="1600">
              <a:latin typeface="Consolas"/>
              <a:ea typeface="Consolas"/>
              <a:cs typeface="Consolas"/>
              <a:sym typeface="Consolas"/>
            </a:endParaRPr>
          </a:p>
          <a:p>
            <a:pPr marL="0" lvl="0" indent="0" algn="l" rtl="0">
              <a:spcBef>
                <a:spcPts val="600"/>
              </a:spcBef>
              <a:spcAft>
                <a:spcPts val="0"/>
              </a:spcAft>
              <a:buNone/>
            </a:pPr>
            <a:r>
              <a:rPr lang="en" sz="1600">
                <a:latin typeface="Consolas"/>
                <a:ea typeface="Consolas"/>
                <a:cs typeface="Consolas"/>
                <a:sym typeface="Consolas"/>
              </a:rPr>
              <a:t>val myWorkRequest = OneTimeWorkRequestBuilder&lt;MyWork&gt;()</a:t>
            </a:r>
            <a:endParaRPr sz="1600">
              <a:latin typeface="Consolas"/>
              <a:ea typeface="Consolas"/>
              <a:cs typeface="Consolas"/>
              <a:sym typeface="Consolas"/>
            </a:endParaRPr>
          </a:p>
          <a:p>
            <a:pPr marL="0" lvl="0" indent="0" algn="l" rtl="0">
              <a:spcBef>
                <a:spcPts val="600"/>
              </a:spcBef>
              <a:spcAft>
                <a:spcPts val="0"/>
              </a:spcAft>
              <a:buNone/>
            </a:pPr>
            <a:r>
              <a:rPr lang="en" sz="1600">
                <a:latin typeface="Consolas"/>
                <a:ea typeface="Consolas"/>
                <a:cs typeface="Consolas"/>
                <a:sym typeface="Consolas"/>
              </a:rPr>
              <a:t>   .setInitialDelay(10, TimeUnit.MINUTES)</a:t>
            </a:r>
            <a:endParaRPr sz="1600">
              <a:latin typeface="Consolas"/>
              <a:ea typeface="Consolas"/>
              <a:cs typeface="Consolas"/>
              <a:sym typeface="Consolas"/>
            </a:endParaRPr>
          </a:p>
          <a:p>
            <a:pPr marL="0" lvl="0" indent="0" algn="l" rtl="0">
              <a:spcBef>
                <a:spcPts val="600"/>
              </a:spcBef>
              <a:spcAft>
                <a:spcPts val="0"/>
              </a:spcAft>
              <a:buNone/>
            </a:pPr>
            <a:r>
              <a:rPr lang="en" sz="1600">
                <a:latin typeface="Consolas"/>
                <a:ea typeface="Consolas"/>
                <a:cs typeface="Consolas"/>
                <a:sym typeface="Consolas"/>
              </a:rPr>
              <a:t>   .build()</a:t>
            </a:r>
            <a:endParaRPr sz="1600">
              <a:latin typeface="Consolas"/>
              <a:ea typeface="Consolas"/>
              <a:cs typeface="Consolas"/>
              <a:sym typeface="Consolas"/>
            </a:endParaRPr>
          </a:p>
          <a:p>
            <a:pPr marL="0" lvl="0" indent="0" algn="l" rtl="0">
              <a:spcBef>
                <a:spcPts val="60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8"/>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Assign Input Data</a:t>
            </a:r>
            <a:endParaRPr/>
          </a:p>
        </p:txBody>
      </p:sp>
      <p:sp>
        <p:nvSpPr>
          <p:cNvPr id="194" name="Google Shape;194;p28"/>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
        <p:nvSpPr>
          <p:cNvPr id="195" name="Google Shape;195;p28"/>
          <p:cNvSpPr txBox="1">
            <a:spLocks noGrp="1"/>
          </p:cNvSpPr>
          <p:nvPr>
            <p:ph type="body" idx="1"/>
          </p:nvPr>
        </p:nvSpPr>
        <p:spPr>
          <a:xfrm>
            <a:off x="691200" y="1511100"/>
            <a:ext cx="7761600" cy="2868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Your work may require input data in order to do its work. For example, work that handles uploading an image might require the URI of the image to be uploaded as input.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9"/>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Assign Input Data</a:t>
            </a:r>
            <a:endParaRPr/>
          </a:p>
        </p:txBody>
      </p:sp>
      <p:sp>
        <p:nvSpPr>
          <p:cNvPr id="201" name="Google Shape;201;p29"/>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
        <p:nvSpPr>
          <p:cNvPr id="202" name="Google Shape;202;p29"/>
          <p:cNvSpPr txBox="1">
            <a:spLocks noGrp="1"/>
          </p:cNvSpPr>
          <p:nvPr>
            <p:ph type="body" idx="1"/>
          </p:nvPr>
        </p:nvSpPr>
        <p:spPr>
          <a:xfrm>
            <a:off x="691200" y="1511100"/>
            <a:ext cx="8059500" cy="2868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600">
                <a:latin typeface="Consolas"/>
                <a:ea typeface="Consolas"/>
                <a:cs typeface="Consolas"/>
                <a:sym typeface="Consolas"/>
              </a:rPr>
              <a:t>// Define the Worker requiring input</a:t>
            </a:r>
            <a:endParaRPr sz="1600">
              <a:latin typeface="Consolas"/>
              <a:ea typeface="Consolas"/>
              <a:cs typeface="Consolas"/>
              <a:sym typeface="Consolas"/>
            </a:endParaRPr>
          </a:p>
          <a:p>
            <a:pPr marL="0" lvl="0" indent="0" algn="l" rtl="0">
              <a:spcBef>
                <a:spcPts val="600"/>
              </a:spcBef>
              <a:spcAft>
                <a:spcPts val="0"/>
              </a:spcAft>
              <a:buNone/>
            </a:pPr>
            <a:r>
              <a:rPr lang="en" sz="1600">
                <a:latin typeface="Consolas"/>
                <a:ea typeface="Consolas"/>
                <a:cs typeface="Consolas"/>
                <a:sym typeface="Consolas"/>
              </a:rPr>
              <a:t>class UploadWork(appContext: Context, workerParams: WorkerParameters)</a:t>
            </a:r>
            <a:endParaRPr sz="1600">
              <a:latin typeface="Consolas"/>
              <a:ea typeface="Consolas"/>
              <a:cs typeface="Consolas"/>
              <a:sym typeface="Consolas"/>
            </a:endParaRPr>
          </a:p>
          <a:p>
            <a:pPr marL="0" lvl="0" indent="0" algn="l" rtl="0">
              <a:spcBef>
                <a:spcPts val="600"/>
              </a:spcBef>
              <a:spcAft>
                <a:spcPts val="0"/>
              </a:spcAft>
              <a:buNone/>
            </a:pPr>
            <a:r>
              <a:rPr lang="en" sz="1600">
                <a:latin typeface="Consolas"/>
                <a:ea typeface="Consolas"/>
                <a:cs typeface="Consolas"/>
                <a:sym typeface="Consolas"/>
              </a:rPr>
              <a:t>   : Worker(appContext, workerParams) {</a:t>
            </a:r>
            <a:endParaRPr sz="1600">
              <a:latin typeface="Consolas"/>
              <a:ea typeface="Consolas"/>
              <a:cs typeface="Consolas"/>
              <a:sym typeface="Consolas"/>
            </a:endParaRPr>
          </a:p>
          <a:p>
            <a:pPr marL="0" lvl="0" indent="0" algn="l" rtl="0">
              <a:spcBef>
                <a:spcPts val="600"/>
              </a:spcBef>
              <a:spcAft>
                <a:spcPts val="0"/>
              </a:spcAft>
              <a:buNone/>
            </a:pPr>
            <a:r>
              <a:rPr lang="en" sz="1600">
                <a:latin typeface="Consolas"/>
                <a:ea typeface="Consolas"/>
                <a:cs typeface="Consolas"/>
                <a:sym typeface="Consolas"/>
              </a:rPr>
              <a:t>   override fun doWork(): Result {</a:t>
            </a:r>
            <a:endParaRPr sz="1600">
              <a:latin typeface="Consolas"/>
              <a:ea typeface="Consolas"/>
              <a:cs typeface="Consolas"/>
              <a:sym typeface="Consolas"/>
            </a:endParaRPr>
          </a:p>
          <a:p>
            <a:pPr marL="0" lvl="0" indent="0" algn="l" rtl="0">
              <a:spcBef>
                <a:spcPts val="600"/>
              </a:spcBef>
              <a:spcAft>
                <a:spcPts val="0"/>
              </a:spcAft>
              <a:buNone/>
            </a:pPr>
            <a:r>
              <a:rPr lang="en" sz="1600">
                <a:latin typeface="Consolas"/>
                <a:ea typeface="Consolas"/>
                <a:cs typeface="Consolas"/>
                <a:sym typeface="Consolas"/>
              </a:rPr>
              <a:t>       val imageUriInput =</a:t>
            </a:r>
            <a:endParaRPr sz="1600">
              <a:latin typeface="Consolas"/>
              <a:ea typeface="Consolas"/>
              <a:cs typeface="Consolas"/>
              <a:sym typeface="Consolas"/>
            </a:endParaRPr>
          </a:p>
          <a:p>
            <a:pPr marL="0" lvl="0" indent="0" algn="l" rtl="0">
              <a:spcBef>
                <a:spcPts val="600"/>
              </a:spcBef>
              <a:spcAft>
                <a:spcPts val="0"/>
              </a:spcAft>
              <a:buNone/>
            </a:pPr>
            <a:r>
              <a:rPr lang="en" sz="1600">
                <a:latin typeface="Consolas"/>
                <a:ea typeface="Consolas"/>
                <a:cs typeface="Consolas"/>
                <a:sym typeface="Consolas"/>
              </a:rPr>
              <a:t>           inputData.getString("IMAGE_URI") ?: return Result.failure()</a:t>
            </a:r>
            <a:endParaRPr sz="1600">
              <a:latin typeface="Consolas"/>
              <a:ea typeface="Consolas"/>
              <a:cs typeface="Consolas"/>
              <a:sym typeface="Consolas"/>
            </a:endParaRPr>
          </a:p>
          <a:p>
            <a:pPr marL="0" lvl="0" indent="0" algn="l" rtl="0">
              <a:spcBef>
                <a:spcPts val="600"/>
              </a:spcBef>
              <a:spcAft>
                <a:spcPts val="0"/>
              </a:spcAft>
              <a:buNone/>
            </a:pPr>
            <a:endParaRPr sz="1600">
              <a:latin typeface="Consolas"/>
              <a:ea typeface="Consolas"/>
              <a:cs typeface="Consolas"/>
              <a:sym typeface="Consolas"/>
            </a:endParaRPr>
          </a:p>
          <a:p>
            <a:pPr marL="0" lvl="0" indent="0" algn="l" rtl="0">
              <a:spcBef>
                <a:spcPts val="600"/>
              </a:spcBef>
              <a:spcAft>
                <a:spcPts val="0"/>
              </a:spcAft>
              <a:buNone/>
            </a:pPr>
            <a:r>
              <a:rPr lang="en" sz="1600">
                <a:latin typeface="Consolas"/>
                <a:ea typeface="Consolas"/>
                <a:cs typeface="Consolas"/>
                <a:sym typeface="Consolas"/>
              </a:rPr>
              <a:t>       uploadFile(imageUriInput)</a:t>
            </a:r>
            <a:endParaRPr sz="1600">
              <a:latin typeface="Consolas"/>
              <a:ea typeface="Consolas"/>
              <a:cs typeface="Consolas"/>
              <a:sym typeface="Consolas"/>
            </a:endParaRPr>
          </a:p>
          <a:p>
            <a:pPr marL="0" lvl="0" indent="0" algn="l" rtl="0">
              <a:spcBef>
                <a:spcPts val="600"/>
              </a:spcBef>
              <a:spcAft>
                <a:spcPts val="0"/>
              </a:spcAft>
              <a:buNone/>
            </a:pPr>
            <a:r>
              <a:rPr lang="en" sz="1600">
                <a:latin typeface="Consolas"/>
                <a:ea typeface="Consolas"/>
                <a:cs typeface="Consolas"/>
                <a:sym typeface="Consolas"/>
              </a:rPr>
              <a:t>       return Result.success()</a:t>
            </a:r>
            <a:endParaRPr sz="1600">
              <a:latin typeface="Consolas"/>
              <a:ea typeface="Consolas"/>
              <a:cs typeface="Consolas"/>
              <a:sym typeface="Consolas"/>
            </a:endParaRPr>
          </a:p>
          <a:p>
            <a:pPr marL="0" lvl="0" indent="0" algn="l" rtl="0">
              <a:spcBef>
                <a:spcPts val="600"/>
              </a:spcBef>
              <a:spcAft>
                <a:spcPts val="0"/>
              </a:spcAft>
              <a:buNone/>
            </a:pPr>
            <a:r>
              <a:rPr lang="en" sz="1600">
                <a:latin typeface="Consolas"/>
                <a:ea typeface="Consolas"/>
                <a:cs typeface="Consolas"/>
                <a:sym typeface="Consolas"/>
              </a:rPr>
              <a:t>   }</a:t>
            </a:r>
            <a:endParaRPr sz="1600">
              <a:latin typeface="Consolas"/>
              <a:ea typeface="Consolas"/>
              <a:cs typeface="Consolas"/>
              <a:sym typeface="Consolas"/>
            </a:endParaRPr>
          </a:p>
          <a:p>
            <a:pPr marL="0" lvl="0" indent="0" algn="l" rtl="0">
              <a:spcBef>
                <a:spcPts val="600"/>
              </a:spcBef>
              <a:spcAft>
                <a:spcPts val="0"/>
              </a:spcAft>
              <a:buNone/>
            </a:pPr>
            <a:endParaRPr sz="1600">
              <a:latin typeface="Consolas"/>
              <a:ea typeface="Consolas"/>
              <a:cs typeface="Consolas"/>
              <a:sym typeface="Consolas"/>
            </a:endParaRPr>
          </a:p>
        </p:txBody>
      </p:sp>
      <p:sp>
        <p:nvSpPr>
          <p:cNvPr id="203" name="Google Shape;203;p29"/>
          <p:cNvSpPr txBox="1">
            <a:spLocks noGrp="1"/>
          </p:cNvSpPr>
          <p:nvPr>
            <p:ph type="body" idx="4294967295"/>
          </p:nvPr>
        </p:nvSpPr>
        <p:spPr>
          <a:xfrm>
            <a:off x="5250650" y="3911500"/>
            <a:ext cx="2501700" cy="54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accent1"/>
                </a:solidFill>
              </a:rPr>
              <a:t>Key-Value Pair</a:t>
            </a:r>
            <a:endParaRPr sz="1000" b="1">
              <a:solidFill>
                <a:schemeClr val="accent1"/>
              </a:solidFill>
            </a:endParaRPr>
          </a:p>
          <a:p>
            <a:pPr marL="0" lvl="0" indent="0" algn="l" rtl="0">
              <a:spcBef>
                <a:spcPts val="0"/>
              </a:spcBef>
              <a:spcAft>
                <a:spcPts val="0"/>
              </a:spcAft>
              <a:buNone/>
            </a:pPr>
            <a:r>
              <a:rPr lang="en" sz="1000"/>
              <a:t>Input Data works as same as key-value pair </a:t>
            </a:r>
            <a:endParaRPr sz="1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2"/>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Android Notification</a:t>
            </a:r>
            <a:endParaRPr/>
          </a:p>
        </p:txBody>
      </p:sp>
      <p:sp>
        <p:nvSpPr>
          <p:cNvPr id="69" name="Google Shape;69;p12"/>
          <p:cNvSpPr txBox="1">
            <a:spLocks noGrp="1"/>
          </p:cNvSpPr>
          <p:nvPr>
            <p:ph type="body" idx="1"/>
          </p:nvPr>
        </p:nvSpPr>
        <p:spPr>
          <a:xfrm>
            <a:off x="691200" y="1511100"/>
            <a:ext cx="7761600" cy="28689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dirty="0"/>
              <a:t>Already explained in Week 7</a:t>
            </a:r>
            <a:endParaRPr dirty="0"/>
          </a:p>
          <a:p>
            <a:pPr marL="914400" lvl="1" indent="-381000" algn="l" rtl="0">
              <a:spcBef>
                <a:spcPts val="0"/>
              </a:spcBef>
              <a:spcAft>
                <a:spcPts val="0"/>
              </a:spcAft>
              <a:buSzPts val="2400"/>
              <a:buChar char="□"/>
            </a:pPr>
            <a:r>
              <a:rPr lang="en" dirty="0"/>
              <a:t>This time combined with WorkManager to create “scheduled notification”</a:t>
            </a:r>
            <a:endParaRPr dirty="0"/>
          </a:p>
          <a:p>
            <a:pPr marL="914400" lvl="1" indent="-381000" algn="l" rtl="0">
              <a:spcBef>
                <a:spcPts val="0"/>
              </a:spcBef>
              <a:spcAft>
                <a:spcPts val="0"/>
              </a:spcAft>
              <a:buSzPts val="2400"/>
              <a:buChar char="□"/>
            </a:pPr>
            <a:r>
              <a:rPr lang="en" dirty="0"/>
              <a:t>Notification should appear even the app is not active</a:t>
            </a:r>
            <a:endParaRPr dirty="0"/>
          </a:p>
          <a:p>
            <a:pPr marL="457200" lvl="0" indent="-381000" algn="l" rtl="0">
              <a:spcBef>
                <a:spcPts val="0"/>
              </a:spcBef>
              <a:spcAft>
                <a:spcPts val="0"/>
              </a:spcAft>
              <a:buSzPts val="2400"/>
              <a:buChar char="▣"/>
            </a:pPr>
            <a:r>
              <a:rPr lang="en" dirty="0"/>
              <a:t>On latest Android, notification channel is mandatory</a:t>
            </a:r>
            <a:endParaRPr dirty="0"/>
          </a:p>
          <a:p>
            <a:pPr marL="457200" lvl="0" indent="0" algn="l" rtl="0">
              <a:spcBef>
                <a:spcPts val="600"/>
              </a:spcBef>
              <a:spcAft>
                <a:spcPts val="0"/>
              </a:spcAft>
              <a:buNone/>
            </a:pPr>
            <a:endParaRPr dirty="0"/>
          </a:p>
        </p:txBody>
      </p:sp>
      <p:sp>
        <p:nvSpPr>
          <p:cNvPr id="70" name="Google Shape;70;p12"/>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0"/>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Assign Input Data</a:t>
            </a:r>
            <a:endParaRPr/>
          </a:p>
        </p:txBody>
      </p:sp>
      <p:sp>
        <p:nvSpPr>
          <p:cNvPr id="209" name="Google Shape;209;p30"/>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
        <p:nvSpPr>
          <p:cNvPr id="210" name="Google Shape;210;p30"/>
          <p:cNvSpPr txBox="1">
            <a:spLocks noGrp="1"/>
          </p:cNvSpPr>
          <p:nvPr>
            <p:ph type="body" idx="1"/>
          </p:nvPr>
        </p:nvSpPr>
        <p:spPr>
          <a:xfrm>
            <a:off x="691200" y="1511100"/>
            <a:ext cx="8059500" cy="2868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sz="1600">
              <a:latin typeface="Consolas"/>
              <a:ea typeface="Consolas"/>
              <a:cs typeface="Consolas"/>
              <a:sym typeface="Consolas"/>
            </a:endParaRPr>
          </a:p>
          <a:p>
            <a:pPr marL="0" lvl="0" indent="0" algn="l" rtl="0">
              <a:spcBef>
                <a:spcPts val="600"/>
              </a:spcBef>
              <a:spcAft>
                <a:spcPts val="0"/>
              </a:spcAft>
              <a:buNone/>
            </a:pPr>
            <a:r>
              <a:rPr lang="en" sz="1600">
                <a:latin typeface="Consolas"/>
                <a:ea typeface="Consolas"/>
                <a:cs typeface="Consolas"/>
                <a:sym typeface="Consolas"/>
              </a:rPr>
              <a:t>// Create a WorkRequest for your Worker and sending it input</a:t>
            </a:r>
            <a:endParaRPr sz="1600">
              <a:latin typeface="Consolas"/>
              <a:ea typeface="Consolas"/>
              <a:cs typeface="Consolas"/>
              <a:sym typeface="Consolas"/>
            </a:endParaRPr>
          </a:p>
          <a:p>
            <a:pPr marL="0" lvl="0" indent="0" algn="l" rtl="0">
              <a:spcBef>
                <a:spcPts val="600"/>
              </a:spcBef>
              <a:spcAft>
                <a:spcPts val="0"/>
              </a:spcAft>
              <a:buNone/>
            </a:pPr>
            <a:r>
              <a:rPr lang="en" sz="1600">
                <a:latin typeface="Consolas"/>
                <a:ea typeface="Consolas"/>
                <a:cs typeface="Consolas"/>
                <a:sym typeface="Consolas"/>
              </a:rPr>
              <a:t>val myUploadWork = OneTimeWorkRequestBuilder&lt;UploadWork&gt;()</a:t>
            </a:r>
            <a:endParaRPr sz="1600">
              <a:latin typeface="Consolas"/>
              <a:ea typeface="Consolas"/>
              <a:cs typeface="Consolas"/>
              <a:sym typeface="Consolas"/>
            </a:endParaRPr>
          </a:p>
          <a:p>
            <a:pPr marL="0" lvl="0" indent="0" algn="l" rtl="0">
              <a:spcBef>
                <a:spcPts val="600"/>
              </a:spcBef>
              <a:spcAft>
                <a:spcPts val="0"/>
              </a:spcAft>
              <a:buNone/>
            </a:pPr>
            <a:r>
              <a:rPr lang="en" sz="1600">
                <a:latin typeface="Consolas"/>
                <a:ea typeface="Consolas"/>
                <a:cs typeface="Consolas"/>
                <a:sym typeface="Consolas"/>
              </a:rPr>
              <a:t>   .setInputData(workDataOf(</a:t>
            </a:r>
            <a:endParaRPr sz="1600">
              <a:latin typeface="Consolas"/>
              <a:ea typeface="Consolas"/>
              <a:cs typeface="Consolas"/>
              <a:sym typeface="Consolas"/>
            </a:endParaRPr>
          </a:p>
          <a:p>
            <a:pPr marL="0" lvl="0" indent="0" algn="l" rtl="0">
              <a:spcBef>
                <a:spcPts val="600"/>
              </a:spcBef>
              <a:spcAft>
                <a:spcPts val="0"/>
              </a:spcAft>
              <a:buNone/>
            </a:pPr>
            <a:r>
              <a:rPr lang="en" sz="1600">
                <a:latin typeface="Consolas"/>
                <a:ea typeface="Consolas"/>
                <a:cs typeface="Consolas"/>
                <a:sym typeface="Consolas"/>
              </a:rPr>
              <a:t>       </a:t>
            </a:r>
            <a:r>
              <a:rPr lang="en" sz="1600" b="1">
                <a:latin typeface="Consolas"/>
                <a:ea typeface="Consolas"/>
                <a:cs typeface="Consolas"/>
                <a:sym typeface="Consolas"/>
              </a:rPr>
              <a:t>"IMAGE_URI"</a:t>
            </a:r>
            <a:r>
              <a:rPr lang="en" sz="1600">
                <a:latin typeface="Consolas"/>
                <a:ea typeface="Consolas"/>
                <a:cs typeface="Consolas"/>
                <a:sym typeface="Consolas"/>
              </a:rPr>
              <a:t> to </a:t>
            </a:r>
            <a:r>
              <a:rPr lang="en" sz="1600" b="1">
                <a:latin typeface="Consolas"/>
                <a:ea typeface="Consolas"/>
                <a:cs typeface="Consolas"/>
                <a:sym typeface="Consolas"/>
              </a:rPr>
              <a:t>"http://..."</a:t>
            </a:r>
            <a:endParaRPr sz="1600" b="1">
              <a:latin typeface="Consolas"/>
              <a:ea typeface="Consolas"/>
              <a:cs typeface="Consolas"/>
              <a:sym typeface="Consolas"/>
            </a:endParaRPr>
          </a:p>
          <a:p>
            <a:pPr marL="0" lvl="0" indent="0" algn="l" rtl="0">
              <a:spcBef>
                <a:spcPts val="600"/>
              </a:spcBef>
              <a:spcAft>
                <a:spcPts val="0"/>
              </a:spcAft>
              <a:buNone/>
            </a:pPr>
            <a:r>
              <a:rPr lang="en" sz="1600">
                <a:latin typeface="Consolas"/>
                <a:ea typeface="Consolas"/>
                <a:cs typeface="Consolas"/>
                <a:sym typeface="Consolas"/>
              </a:rPr>
              <a:t>   ))</a:t>
            </a:r>
            <a:endParaRPr sz="1600">
              <a:latin typeface="Consolas"/>
              <a:ea typeface="Consolas"/>
              <a:cs typeface="Consolas"/>
              <a:sym typeface="Consolas"/>
            </a:endParaRPr>
          </a:p>
          <a:p>
            <a:pPr marL="0" lvl="0" indent="0" algn="l" rtl="0">
              <a:spcBef>
                <a:spcPts val="600"/>
              </a:spcBef>
              <a:spcAft>
                <a:spcPts val="0"/>
              </a:spcAft>
              <a:buNone/>
            </a:pPr>
            <a:r>
              <a:rPr lang="en" sz="1600">
                <a:latin typeface="Consolas"/>
                <a:ea typeface="Consolas"/>
                <a:cs typeface="Consolas"/>
                <a:sym typeface="Consolas"/>
              </a:rPr>
              <a:t>   .build()</a:t>
            </a:r>
            <a:endParaRPr sz="1600">
              <a:latin typeface="Consolas"/>
              <a:ea typeface="Consolas"/>
              <a:cs typeface="Consolas"/>
              <a:sym typeface="Consolas"/>
            </a:endParaRPr>
          </a:p>
          <a:p>
            <a:pPr marL="0" lvl="0" indent="0" algn="l" rtl="0">
              <a:spcBef>
                <a:spcPts val="600"/>
              </a:spcBef>
              <a:spcAft>
                <a:spcPts val="0"/>
              </a:spcAft>
              <a:buNone/>
            </a:pPr>
            <a:endParaRPr sz="1600">
              <a:latin typeface="Consolas"/>
              <a:ea typeface="Consolas"/>
              <a:cs typeface="Consolas"/>
              <a:sym typeface="Consolas"/>
            </a:endParaRPr>
          </a:p>
        </p:txBody>
      </p:sp>
      <p:sp>
        <p:nvSpPr>
          <p:cNvPr id="211" name="Google Shape;211;p30"/>
          <p:cNvSpPr/>
          <p:nvPr/>
        </p:nvSpPr>
        <p:spPr>
          <a:xfrm>
            <a:off x="2248900" y="3373325"/>
            <a:ext cx="801600" cy="389700"/>
          </a:xfrm>
          <a:prstGeom prst="wedgeRectCallout">
            <a:avLst>
              <a:gd name="adj1" fmla="val -38891"/>
              <a:gd name="adj2" fmla="val -72851"/>
            </a:avLst>
          </a:prstGeom>
          <a:solidFill>
            <a:schemeClr val="accen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a:ea typeface="Montserrat"/>
                <a:cs typeface="Montserrat"/>
                <a:sym typeface="Montserrat"/>
              </a:rPr>
              <a:t>key</a:t>
            </a:r>
            <a:endParaRPr>
              <a:latin typeface="Montserrat"/>
              <a:ea typeface="Montserrat"/>
              <a:cs typeface="Montserrat"/>
              <a:sym typeface="Montserrat"/>
            </a:endParaRPr>
          </a:p>
        </p:txBody>
      </p:sp>
      <p:sp>
        <p:nvSpPr>
          <p:cNvPr id="212" name="Google Shape;212;p30"/>
          <p:cNvSpPr/>
          <p:nvPr/>
        </p:nvSpPr>
        <p:spPr>
          <a:xfrm>
            <a:off x="3837475" y="3373325"/>
            <a:ext cx="801600" cy="389700"/>
          </a:xfrm>
          <a:prstGeom prst="wedgeRectCallout">
            <a:avLst>
              <a:gd name="adj1" fmla="val -38891"/>
              <a:gd name="adj2" fmla="val -72851"/>
            </a:avLst>
          </a:prstGeom>
          <a:solidFill>
            <a:schemeClr val="accen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a:ea typeface="Montserrat"/>
                <a:cs typeface="Montserrat"/>
                <a:sym typeface="Montserrat"/>
              </a:rPr>
              <a:t>value</a:t>
            </a:r>
            <a:endParaRPr>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1"/>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Enqueue Work</a:t>
            </a:r>
            <a:endParaRPr/>
          </a:p>
        </p:txBody>
      </p:sp>
      <p:sp>
        <p:nvSpPr>
          <p:cNvPr id="218" name="Google Shape;218;p31"/>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
        <p:nvSpPr>
          <p:cNvPr id="219" name="Google Shape;219;p31"/>
          <p:cNvSpPr txBox="1">
            <a:spLocks noGrp="1"/>
          </p:cNvSpPr>
          <p:nvPr>
            <p:ph type="body" idx="1"/>
          </p:nvPr>
        </p:nvSpPr>
        <p:spPr>
          <a:xfrm>
            <a:off x="691200" y="1511100"/>
            <a:ext cx="7761600" cy="28689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a:t>Once you’ve defined your Worker and your WorkRequest, the last step is to enqueue your work. </a:t>
            </a:r>
            <a:endParaRPr/>
          </a:p>
          <a:p>
            <a:pPr marL="457200" lvl="0" indent="-381000" algn="l" rtl="0">
              <a:spcBef>
                <a:spcPts val="0"/>
              </a:spcBef>
              <a:spcAft>
                <a:spcPts val="0"/>
              </a:spcAft>
              <a:buSzPts val="2400"/>
              <a:buChar char="▣"/>
            </a:pPr>
            <a:r>
              <a:rPr lang="en"/>
              <a:t>The simplest way to enqueue work is to call the WorkManager </a:t>
            </a:r>
            <a:r>
              <a:rPr lang="en" b="1"/>
              <a:t>enqueue()</a:t>
            </a:r>
            <a:r>
              <a:rPr lang="en"/>
              <a:t> method, passing the WorkRequest you want to run.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2"/>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Enqueue Work</a:t>
            </a:r>
            <a:endParaRPr/>
          </a:p>
        </p:txBody>
      </p:sp>
      <p:sp>
        <p:nvSpPr>
          <p:cNvPr id="225" name="Google Shape;225;p32"/>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sp>
        <p:nvSpPr>
          <p:cNvPr id="226" name="Google Shape;226;p32"/>
          <p:cNvSpPr txBox="1">
            <a:spLocks noGrp="1"/>
          </p:cNvSpPr>
          <p:nvPr>
            <p:ph type="body" idx="1"/>
          </p:nvPr>
        </p:nvSpPr>
        <p:spPr>
          <a:xfrm>
            <a:off x="691200" y="1511100"/>
            <a:ext cx="7761600" cy="2868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600" dirty="0">
                <a:latin typeface="Consolas"/>
                <a:ea typeface="Consolas"/>
                <a:cs typeface="Consolas"/>
                <a:sym typeface="Consolas"/>
              </a:rPr>
              <a:t>val myWork: WorkRequest = ... // OneTime or PeriodicWork</a:t>
            </a:r>
            <a:endParaRPr sz="1600" dirty="0">
              <a:latin typeface="Consolas"/>
              <a:ea typeface="Consolas"/>
              <a:cs typeface="Consolas"/>
              <a:sym typeface="Consolas"/>
            </a:endParaRPr>
          </a:p>
          <a:p>
            <a:pPr marL="0" lvl="0" indent="0" algn="l" rtl="0">
              <a:spcBef>
                <a:spcPts val="600"/>
              </a:spcBef>
              <a:spcAft>
                <a:spcPts val="0"/>
              </a:spcAft>
              <a:buNone/>
            </a:pPr>
            <a:r>
              <a:rPr lang="en" sz="1600" b="1" dirty="0">
                <a:latin typeface="Consolas"/>
                <a:ea typeface="Consolas"/>
                <a:cs typeface="Consolas"/>
                <a:sym typeface="Consolas"/>
              </a:rPr>
              <a:t>WorkManager.getInstance(requireContext()).enqueue(myWork)</a:t>
            </a:r>
            <a:endParaRPr sz="1600" b="1" dirty="0">
              <a:latin typeface="Consolas"/>
              <a:ea typeface="Consolas"/>
              <a:cs typeface="Consolas"/>
              <a:sym typeface="Consolas"/>
            </a:endParaRPr>
          </a:p>
          <a:p>
            <a:pPr marL="0" lvl="0" indent="0" algn="l" rtl="0">
              <a:spcBef>
                <a:spcPts val="600"/>
              </a:spcBef>
              <a:spcAft>
                <a:spcPts val="0"/>
              </a:spcAft>
              <a:buNone/>
            </a:pPr>
            <a:endParaRPr sz="1600" dirty="0">
              <a:latin typeface="Consolas"/>
              <a:ea typeface="Consolas"/>
              <a:cs typeface="Consolas"/>
              <a:sym typeface="Consola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3"/>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Cancelling Work</a:t>
            </a:r>
            <a:endParaRPr/>
          </a:p>
        </p:txBody>
      </p:sp>
      <p:sp>
        <p:nvSpPr>
          <p:cNvPr id="232" name="Google Shape;232;p33"/>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
        <p:nvSpPr>
          <p:cNvPr id="233" name="Google Shape;233;p33"/>
          <p:cNvSpPr txBox="1">
            <a:spLocks noGrp="1"/>
          </p:cNvSpPr>
          <p:nvPr>
            <p:ph type="body" idx="1"/>
          </p:nvPr>
        </p:nvSpPr>
        <p:spPr>
          <a:xfrm>
            <a:off x="691200" y="1511100"/>
            <a:ext cx="7761600" cy="28689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a:t>If you no longer need your previously enqueued work to run, you can ask for it to be cancelled. </a:t>
            </a:r>
            <a:endParaRPr/>
          </a:p>
          <a:p>
            <a:pPr marL="457200" lvl="0" indent="0" algn="l" rtl="0">
              <a:spcBef>
                <a:spcPts val="600"/>
              </a:spcBef>
              <a:spcAft>
                <a:spcPts val="0"/>
              </a:spcAft>
              <a:buNone/>
            </a:pPr>
            <a:endParaRPr/>
          </a:p>
          <a:p>
            <a:pPr marL="0" lvl="0" indent="0" algn="l" rtl="0">
              <a:spcBef>
                <a:spcPts val="600"/>
              </a:spcBef>
              <a:spcAft>
                <a:spcPts val="0"/>
              </a:spcAft>
              <a:buNone/>
            </a:pPr>
            <a:r>
              <a:rPr lang="en" sz="1600">
                <a:latin typeface="Consolas"/>
                <a:ea typeface="Consolas"/>
                <a:cs typeface="Consolas"/>
                <a:sym typeface="Consolas"/>
              </a:rPr>
              <a:t>workManager.cancelWorkById(syncWorker.id)</a:t>
            </a:r>
            <a:endParaRPr sz="1600">
              <a:latin typeface="Consolas"/>
              <a:ea typeface="Consolas"/>
              <a:cs typeface="Consolas"/>
              <a:sym typeface="Consolas"/>
            </a:endParaRPr>
          </a:p>
          <a:p>
            <a:pPr marL="0" lvl="0" indent="0" algn="l" rtl="0">
              <a:spcBef>
                <a:spcPts val="600"/>
              </a:spcBef>
              <a:spcAft>
                <a:spcPts val="0"/>
              </a:spcAft>
              <a:buNone/>
            </a:pPr>
            <a:r>
              <a:rPr lang="en" sz="1600">
                <a:latin typeface="Consolas"/>
                <a:ea typeface="Consolas"/>
                <a:cs typeface="Consolas"/>
                <a:sym typeface="Consolas"/>
              </a:rPr>
              <a:t>workManager.cancelUniqueWork("sync")</a:t>
            </a:r>
            <a:endParaRPr sz="1600">
              <a:latin typeface="Consolas"/>
              <a:ea typeface="Consolas"/>
              <a:cs typeface="Consolas"/>
              <a:sym typeface="Consolas"/>
            </a:endParaRPr>
          </a:p>
          <a:p>
            <a:pPr marL="0" lvl="0" indent="0" algn="l" rtl="0">
              <a:spcBef>
                <a:spcPts val="600"/>
              </a:spcBef>
              <a:spcAft>
                <a:spcPts val="0"/>
              </a:spcAft>
              <a:buNone/>
            </a:pPr>
            <a:r>
              <a:rPr lang="en" sz="1600">
                <a:latin typeface="Consolas"/>
                <a:ea typeface="Consolas"/>
                <a:cs typeface="Consolas"/>
                <a:sym typeface="Consolas"/>
              </a:rPr>
              <a:t>workManager.cancelAllWorkByTag("syncTag")</a:t>
            </a:r>
            <a:endParaRPr sz="1600">
              <a:latin typeface="Consolas"/>
              <a:ea typeface="Consolas"/>
              <a:cs typeface="Consolas"/>
              <a:sym typeface="Consolas"/>
            </a:endParaRPr>
          </a:p>
          <a:p>
            <a:pPr marL="457200" lvl="0" indent="0" algn="l" rtl="0">
              <a:spcBef>
                <a:spcPts val="60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4"/>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Self Study Materials</a:t>
            </a:r>
            <a:endParaRPr/>
          </a:p>
        </p:txBody>
      </p:sp>
      <p:sp>
        <p:nvSpPr>
          <p:cNvPr id="239" name="Google Shape;239;p34"/>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
        <p:nvSpPr>
          <p:cNvPr id="240" name="Google Shape;240;p34"/>
          <p:cNvSpPr txBox="1">
            <a:spLocks noGrp="1"/>
          </p:cNvSpPr>
          <p:nvPr>
            <p:ph type="body" idx="1"/>
          </p:nvPr>
        </p:nvSpPr>
        <p:spPr>
          <a:xfrm>
            <a:off x="691200" y="1511100"/>
            <a:ext cx="7761600" cy="28689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a:t>Work retry and backoff policy</a:t>
            </a:r>
            <a:endParaRPr/>
          </a:p>
          <a:p>
            <a:pPr marL="457200" lvl="0" indent="-381000" algn="l" rtl="0">
              <a:spcBef>
                <a:spcPts val="0"/>
              </a:spcBef>
              <a:spcAft>
                <a:spcPts val="0"/>
              </a:spcAft>
              <a:buSzPts val="2400"/>
              <a:buChar char="▣"/>
            </a:pPr>
            <a:r>
              <a:rPr lang="en"/>
              <a:t>Observe work</a:t>
            </a:r>
            <a:endParaRPr/>
          </a:p>
          <a:p>
            <a:pPr marL="457200" lvl="0" indent="-381000" algn="l" rtl="0">
              <a:spcBef>
                <a:spcPts val="0"/>
              </a:spcBef>
              <a:spcAft>
                <a:spcPts val="0"/>
              </a:spcAft>
              <a:buSzPts val="2400"/>
              <a:buChar char="▣"/>
            </a:pPr>
            <a:r>
              <a:rPr lang="en"/>
              <a:t>Work Chaining</a:t>
            </a:r>
            <a:endParaRPr/>
          </a:p>
          <a:p>
            <a:pPr marL="457200" lvl="0" indent="-381000" algn="l" rtl="0">
              <a:spcBef>
                <a:spcPts val="0"/>
              </a:spcBef>
              <a:spcAft>
                <a:spcPts val="0"/>
              </a:spcAft>
              <a:buSzPts val="2400"/>
              <a:buChar char="▣"/>
            </a:pPr>
            <a:r>
              <a:rPr lang="en"/>
              <a:t>etc</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5"/>
          <p:cNvSpPr/>
          <p:nvPr/>
        </p:nvSpPr>
        <p:spPr>
          <a:xfrm>
            <a:off x="0" y="0"/>
            <a:ext cx="9144000" cy="196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5"/>
          <p:cNvSpPr txBox="1">
            <a:spLocks noGrp="1"/>
          </p:cNvSpPr>
          <p:nvPr>
            <p:ph type="ctrTitle" idx="4294967295"/>
          </p:nvPr>
        </p:nvSpPr>
        <p:spPr>
          <a:xfrm>
            <a:off x="582500" y="1390250"/>
            <a:ext cx="7455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2000">
                <a:solidFill>
                  <a:schemeClr val="accent1"/>
                </a:solidFill>
              </a:rPr>
              <a:t>Exercise</a:t>
            </a:r>
            <a:endParaRPr sz="12000">
              <a:solidFill>
                <a:schemeClr val="accent1"/>
              </a:solidFill>
            </a:endParaRPr>
          </a:p>
        </p:txBody>
      </p:sp>
      <p:sp>
        <p:nvSpPr>
          <p:cNvPr id="247" name="Google Shape;247;p35"/>
          <p:cNvSpPr txBox="1">
            <a:spLocks noGrp="1"/>
          </p:cNvSpPr>
          <p:nvPr>
            <p:ph type="subTitle" idx="4294967295"/>
          </p:nvPr>
        </p:nvSpPr>
        <p:spPr>
          <a:xfrm>
            <a:off x="701974" y="2188406"/>
            <a:ext cx="5391000" cy="626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4000" b="1"/>
              <a:t>Todo Notification</a:t>
            </a:r>
            <a:endParaRPr sz="4000" b="1"/>
          </a:p>
        </p:txBody>
      </p:sp>
      <p:sp>
        <p:nvSpPr>
          <p:cNvPr id="248" name="Google Shape;248;p35"/>
          <p:cNvSpPr txBox="1">
            <a:spLocks noGrp="1"/>
          </p:cNvSpPr>
          <p:nvPr>
            <p:ph type="body" idx="4294967295"/>
          </p:nvPr>
        </p:nvSpPr>
        <p:spPr>
          <a:xfrm>
            <a:off x="701975" y="3448988"/>
            <a:ext cx="6665100" cy="14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This following exercise uses project from </a:t>
            </a:r>
            <a:r>
              <a:rPr lang="en" sz="2000" b="1" dirty="0"/>
              <a:t>Week8 (Todo)</a:t>
            </a:r>
            <a:endParaRPr sz="2000" b="1" dirty="0"/>
          </a:p>
        </p:txBody>
      </p:sp>
      <p:sp>
        <p:nvSpPr>
          <p:cNvPr id="249" name="Google Shape;249;p35"/>
          <p:cNvSpPr/>
          <p:nvPr/>
        </p:nvSpPr>
        <p:spPr>
          <a:xfrm>
            <a:off x="813273" y="3075198"/>
            <a:ext cx="1533600" cy="103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54F5B"/>
              </a:solidFill>
            </a:endParaRPr>
          </a:p>
        </p:txBody>
      </p:sp>
      <p:sp>
        <p:nvSpPr>
          <p:cNvPr id="250" name="Google Shape;250;p35"/>
          <p:cNvSpPr txBox="1">
            <a:spLocks noGrp="1"/>
          </p:cNvSpPr>
          <p:nvPr>
            <p:ph type="sldNum" idx="12"/>
          </p:nvPr>
        </p:nvSpPr>
        <p:spPr>
          <a:xfrm>
            <a:off x="4297650" y="4777483"/>
            <a:ext cx="548700" cy="30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ctrTitle"/>
          </p:nvPr>
        </p:nvSpPr>
        <p:spPr>
          <a:xfrm>
            <a:off x="663525" y="2263194"/>
            <a:ext cx="4505400" cy="1432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9600">
                <a:solidFill>
                  <a:schemeClr val="accent2"/>
                </a:solidFill>
              </a:rPr>
              <a:t>1.</a:t>
            </a:r>
            <a:endParaRPr sz="9600">
              <a:solidFill>
                <a:schemeClr val="accent2"/>
              </a:solidFill>
            </a:endParaRPr>
          </a:p>
          <a:p>
            <a:pPr marL="0" lvl="0" indent="0" algn="r" rtl="0">
              <a:spcBef>
                <a:spcPts val="0"/>
              </a:spcBef>
              <a:spcAft>
                <a:spcPts val="0"/>
              </a:spcAft>
              <a:buNone/>
            </a:pPr>
            <a:r>
              <a:rPr lang="en"/>
              <a:t>Notification Helper</a:t>
            </a:r>
            <a:endParaRPr/>
          </a:p>
        </p:txBody>
      </p:sp>
      <p:sp>
        <p:nvSpPr>
          <p:cNvPr id="256" name="Google Shape;256;p36"/>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sp>
        <p:nvSpPr>
          <p:cNvPr id="257" name="Google Shape;257;p36"/>
          <p:cNvSpPr txBox="1">
            <a:spLocks noGrp="1"/>
          </p:cNvSpPr>
          <p:nvPr>
            <p:ph type="body" idx="4294967295"/>
          </p:nvPr>
        </p:nvSpPr>
        <p:spPr>
          <a:xfrm>
            <a:off x="734775" y="3762700"/>
            <a:ext cx="4601100" cy="56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a:t>Create helper class that provide modular and practical object to create a notification</a:t>
            </a:r>
            <a:endParaRPr sz="2000" b="1"/>
          </a:p>
        </p:txBody>
      </p:sp>
      <p:pic>
        <p:nvPicPr>
          <p:cNvPr id="258" name="Google Shape;258;p36"/>
          <p:cNvPicPr preferRelativeResize="0"/>
          <p:nvPr/>
        </p:nvPicPr>
        <p:blipFill>
          <a:blip r:embed="rId3">
            <a:alphaModFix/>
          </a:blip>
          <a:stretch>
            <a:fillRect/>
          </a:stretch>
        </p:blipFill>
        <p:spPr>
          <a:xfrm>
            <a:off x="6299250" y="152400"/>
            <a:ext cx="2337098" cy="4838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7"/>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Notification Helper</a:t>
            </a:r>
            <a:endParaRPr/>
          </a:p>
        </p:txBody>
      </p:sp>
      <p:sp>
        <p:nvSpPr>
          <p:cNvPr id="264" name="Google Shape;264;p37"/>
          <p:cNvSpPr txBox="1">
            <a:spLocks noGrp="1"/>
          </p:cNvSpPr>
          <p:nvPr>
            <p:ph type="body" idx="1"/>
          </p:nvPr>
        </p:nvSpPr>
        <p:spPr>
          <a:xfrm>
            <a:off x="691200" y="1511100"/>
            <a:ext cx="7761600" cy="28689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a:t>Right click on Util package, new &gt; kotlin class</a:t>
            </a:r>
            <a:endParaRPr/>
          </a:p>
          <a:p>
            <a:pPr marL="457200" lvl="0" indent="-381000" algn="l" rtl="0">
              <a:spcBef>
                <a:spcPts val="0"/>
              </a:spcBef>
              <a:spcAft>
                <a:spcPts val="0"/>
              </a:spcAft>
              <a:buSzPts val="2400"/>
              <a:buChar char="▣"/>
            </a:pPr>
            <a:r>
              <a:rPr lang="en"/>
              <a:t>Choose class</a:t>
            </a:r>
            <a:endParaRPr/>
          </a:p>
          <a:p>
            <a:pPr marL="457200" lvl="0" indent="-381000" algn="l" rtl="0">
              <a:spcBef>
                <a:spcPts val="0"/>
              </a:spcBef>
              <a:spcAft>
                <a:spcPts val="0"/>
              </a:spcAft>
              <a:buSzPts val="2400"/>
              <a:buChar char="▣"/>
            </a:pPr>
            <a:r>
              <a:rPr lang="en"/>
              <a:t>Name it as “NotificationHelper”</a:t>
            </a:r>
            <a:endParaRPr/>
          </a:p>
          <a:p>
            <a:pPr marL="457200" lvl="0" indent="-381000" algn="l" rtl="0">
              <a:spcBef>
                <a:spcPts val="0"/>
              </a:spcBef>
              <a:spcAft>
                <a:spcPts val="0"/>
              </a:spcAft>
              <a:buSzPts val="2400"/>
              <a:buChar char="▣"/>
            </a:pPr>
            <a:r>
              <a:rPr lang="en"/>
              <a:t>Create two variable: Channel and Notif ID</a:t>
            </a:r>
            <a:endParaRPr/>
          </a:p>
          <a:p>
            <a:pPr marL="0" lvl="0" indent="0" algn="l" rtl="0">
              <a:spcBef>
                <a:spcPts val="600"/>
              </a:spcBef>
              <a:spcAft>
                <a:spcPts val="0"/>
              </a:spcAft>
              <a:buNone/>
            </a:pPr>
            <a:endParaRPr/>
          </a:p>
          <a:p>
            <a:pPr marL="0" lvl="0" indent="0" algn="l" rtl="0">
              <a:spcBef>
                <a:spcPts val="600"/>
              </a:spcBef>
              <a:spcAft>
                <a:spcPts val="0"/>
              </a:spcAft>
              <a:buNone/>
            </a:pPr>
            <a:r>
              <a:rPr lang="en" sz="1600">
                <a:latin typeface="Consolas"/>
                <a:ea typeface="Consolas"/>
                <a:cs typeface="Consolas"/>
                <a:sym typeface="Consolas"/>
              </a:rPr>
              <a:t>class NotificationHelper(val context: Context) {</a:t>
            </a:r>
            <a:endParaRPr sz="1600">
              <a:latin typeface="Consolas"/>
              <a:ea typeface="Consolas"/>
              <a:cs typeface="Consolas"/>
              <a:sym typeface="Consolas"/>
            </a:endParaRPr>
          </a:p>
          <a:p>
            <a:pPr marL="0" lvl="0" indent="0" algn="l" rtl="0">
              <a:spcBef>
                <a:spcPts val="600"/>
              </a:spcBef>
              <a:spcAft>
                <a:spcPts val="0"/>
              </a:spcAft>
              <a:buNone/>
            </a:pPr>
            <a:r>
              <a:rPr lang="en" sz="1600">
                <a:latin typeface="Consolas"/>
                <a:ea typeface="Consolas"/>
                <a:cs typeface="Consolas"/>
                <a:sym typeface="Consolas"/>
              </a:rPr>
              <a:t>    private val CHANNEL_ID = "todo_channel_id"</a:t>
            </a:r>
            <a:endParaRPr sz="1600">
              <a:latin typeface="Consolas"/>
              <a:ea typeface="Consolas"/>
              <a:cs typeface="Consolas"/>
              <a:sym typeface="Consolas"/>
            </a:endParaRPr>
          </a:p>
          <a:p>
            <a:pPr marL="0" lvl="0" indent="0" algn="l" rtl="0">
              <a:spcBef>
                <a:spcPts val="600"/>
              </a:spcBef>
              <a:spcAft>
                <a:spcPts val="0"/>
              </a:spcAft>
              <a:buNone/>
            </a:pPr>
            <a:r>
              <a:rPr lang="en" sz="1600">
                <a:latin typeface="Consolas"/>
                <a:ea typeface="Consolas"/>
                <a:cs typeface="Consolas"/>
                <a:sym typeface="Consolas"/>
              </a:rPr>
              <a:t>    private val NOTIFICATION_ID = 1</a:t>
            </a:r>
            <a:endParaRPr sz="1600">
              <a:latin typeface="Consolas"/>
              <a:ea typeface="Consolas"/>
              <a:cs typeface="Consolas"/>
              <a:sym typeface="Consolas"/>
            </a:endParaRPr>
          </a:p>
          <a:p>
            <a:pPr marL="0" lvl="0" indent="0" algn="l" rtl="0">
              <a:spcBef>
                <a:spcPts val="600"/>
              </a:spcBef>
              <a:spcAft>
                <a:spcPts val="0"/>
              </a:spcAft>
              <a:buNone/>
            </a:pPr>
            <a:r>
              <a:rPr lang="en" sz="1600">
                <a:latin typeface="Consolas"/>
                <a:ea typeface="Consolas"/>
                <a:cs typeface="Consolas"/>
                <a:sym typeface="Consolas"/>
              </a:rPr>
              <a:t>}</a:t>
            </a:r>
            <a:endParaRPr sz="1600">
              <a:latin typeface="Consolas"/>
              <a:ea typeface="Consolas"/>
              <a:cs typeface="Consolas"/>
              <a:sym typeface="Consolas"/>
            </a:endParaRPr>
          </a:p>
          <a:p>
            <a:pPr marL="0" lvl="0" indent="0" algn="l" rtl="0">
              <a:spcBef>
                <a:spcPts val="600"/>
              </a:spcBef>
              <a:spcAft>
                <a:spcPts val="0"/>
              </a:spcAft>
              <a:buNone/>
            </a:pPr>
            <a:br>
              <a:rPr lang="en"/>
            </a:br>
            <a:endParaRPr sz="1800">
              <a:latin typeface="Consolas"/>
              <a:ea typeface="Consolas"/>
              <a:cs typeface="Consolas"/>
              <a:sym typeface="Consolas"/>
            </a:endParaRPr>
          </a:p>
          <a:p>
            <a:pPr marL="0" lvl="0" indent="0" algn="l" rtl="0">
              <a:spcBef>
                <a:spcPts val="600"/>
              </a:spcBef>
              <a:spcAft>
                <a:spcPts val="0"/>
              </a:spcAft>
              <a:buNone/>
            </a:pPr>
            <a:endParaRPr/>
          </a:p>
          <a:p>
            <a:pPr marL="0" lvl="0" indent="0" algn="l" rtl="0">
              <a:spcBef>
                <a:spcPts val="600"/>
              </a:spcBef>
              <a:spcAft>
                <a:spcPts val="0"/>
              </a:spcAft>
              <a:buNone/>
            </a:pPr>
            <a:endParaRPr/>
          </a:p>
        </p:txBody>
      </p:sp>
      <p:sp>
        <p:nvSpPr>
          <p:cNvPr id="265" name="Google Shape;265;p37"/>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sp>
        <p:nvSpPr>
          <p:cNvPr id="266" name="Google Shape;266;p37"/>
          <p:cNvSpPr txBox="1">
            <a:spLocks noGrp="1"/>
          </p:cNvSpPr>
          <p:nvPr>
            <p:ph type="body" idx="4294967295"/>
          </p:nvPr>
        </p:nvSpPr>
        <p:spPr>
          <a:xfrm>
            <a:off x="6508700" y="4167575"/>
            <a:ext cx="2501700" cy="54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accent1"/>
                </a:solidFill>
              </a:rPr>
              <a:t>Context</a:t>
            </a:r>
            <a:endParaRPr sz="1000" b="1">
              <a:solidFill>
                <a:schemeClr val="accent1"/>
              </a:solidFill>
            </a:endParaRPr>
          </a:p>
          <a:p>
            <a:pPr marL="0" lvl="0" indent="0" algn="l" rtl="0">
              <a:spcBef>
                <a:spcPts val="0"/>
              </a:spcBef>
              <a:spcAft>
                <a:spcPts val="0"/>
              </a:spcAft>
              <a:buNone/>
            </a:pPr>
            <a:r>
              <a:rPr lang="en" sz="1000"/>
              <a:t>Context is used to create pending intent later </a:t>
            </a:r>
            <a:endParaRPr sz="10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8"/>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Import Icon</a:t>
            </a:r>
            <a:endParaRPr/>
          </a:p>
        </p:txBody>
      </p:sp>
      <p:sp>
        <p:nvSpPr>
          <p:cNvPr id="272" name="Google Shape;272;p38"/>
          <p:cNvSpPr txBox="1">
            <a:spLocks noGrp="1"/>
          </p:cNvSpPr>
          <p:nvPr>
            <p:ph type="body" idx="1"/>
          </p:nvPr>
        </p:nvSpPr>
        <p:spPr>
          <a:xfrm>
            <a:off x="691200" y="1511100"/>
            <a:ext cx="7761600" cy="28689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a:t>Download two files from ULS, </a:t>
            </a:r>
            <a:r>
              <a:rPr lang="en" b="1"/>
              <a:t>todochar.jpg</a:t>
            </a:r>
            <a:r>
              <a:rPr lang="en"/>
              <a:t> and </a:t>
            </a:r>
            <a:r>
              <a:rPr lang="en" b="1"/>
              <a:t>checklist.png</a:t>
            </a:r>
            <a:endParaRPr/>
          </a:p>
          <a:p>
            <a:pPr marL="457200" lvl="0" indent="-381000" algn="l" rtl="0">
              <a:spcBef>
                <a:spcPts val="0"/>
              </a:spcBef>
              <a:spcAft>
                <a:spcPts val="0"/>
              </a:spcAft>
              <a:buSzPts val="2400"/>
              <a:buChar char="▣"/>
            </a:pPr>
            <a:r>
              <a:rPr lang="en"/>
              <a:t>Copy paste both files (twice. One for v24 other for normal version) to Drawable (res)</a:t>
            </a:r>
            <a:endParaRPr/>
          </a:p>
        </p:txBody>
      </p:sp>
      <p:sp>
        <p:nvSpPr>
          <p:cNvPr id="273" name="Google Shape;273;p38"/>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pic>
        <p:nvPicPr>
          <p:cNvPr id="274" name="Google Shape;274;p38"/>
          <p:cNvPicPr preferRelativeResize="0"/>
          <p:nvPr/>
        </p:nvPicPr>
        <p:blipFill>
          <a:blip r:embed="rId3">
            <a:alphaModFix/>
          </a:blip>
          <a:stretch>
            <a:fillRect/>
          </a:stretch>
        </p:blipFill>
        <p:spPr>
          <a:xfrm>
            <a:off x="1319900" y="3293216"/>
            <a:ext cx="1179225" cy="1465199"/>
          </a:xfrm>
          <a:prstGeom prst="rect">
            <a:avLst/>
          </a:prstGeom>
          <a:noFill/>
          <a:ln>
            <a:noFill/>
          </a:ln>
        </p:spPr>
      </p:pic>
      <p:pic>
        <p:nvPicPr>
          <p:cNvPr id="275" name="Google Shape;275;p38"/>
          <p:cNvPicPr preferRelativeResize="0"/>
          <p:nvPr/>
        </p:nvPicPr>
        <p:blipFill>
          <a:blip r:embed="rId4">
            <a:alphaModFix/>
          </a:blip>
          <a:stretch>
            <a:fillRect/>
          </a:stretch>
        </p:blipFill>
        <p:spPr>
          <a:xfrm>
            <a:off x="2980225" y="3548025"/>
            <a:ext cx="704825" cy="7048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9"/>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Notif Channel</a:t>
            </a:r>
            <a:endParaRPr/>
          </a:p>
        </p:txBody>
      </p:sp>
      <p:sp>
        <p:nvSpPr>
          <p:cNvPr id="281" name="Google Shape;281;p39"/>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pic>
        <p:nvPicPr>
          <p:cNvPr id="282" name="Google Shape;282;p39"/>
          <p:cNvPicPr preferRelativeResize="0"/>
          <p:nvPr/>
        </p:nvPicPr>
        <p:blipFill>
          <a:blip r:embed="rId3">
            <a:alphaModFix/>
          </a:blip>
          <a:stretch>
            <a:fillRect/>
          </a:stretch>
        </p:blipFill>
        <p:spPr>
          <a:xfrm>
            <a:off x="152400" y="2086550"/>
            <a:ext cx="8839200" cy="2802813"/>
          </a:xfrm>
          <a:prstGeom prst="rect">
            <a:avLst/>
          </a:prstGeom>
          <a:noFill/>
          <a:ln>
            <a:noFill/>
          </a:ln>
        </p:spPr>
      </p:pic>
      <p:sp>
        <p:nvSpPr>
          <p:cNvPr id="283" name="Google Shape;283;p39"/>
          <p:cNvSpPr txBox="1">
            <a:spLocks noGrp="1"/>
          </p:cNvSpPr>
          <p:nvPr>
            <p:ph type="body" idx="4294967295"/>
          </p:nvPr>
        </p:nvSpPr>
        <p:spPr>
          <a:xfrm>
            <a:off x="6185825" y="983500"/>
            <a:ext cx="2501700" cy="54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accent1"/>
                </a:solidFill>
              </a:rPr>
              <a:t>Checking OS Version</a:t>
            </a:r>
            <a:endParaRPr sz="1000" b="1">
              <a:solidFill>
                <a:schemeClr val="accent1"/>
              </a:solidFill>
            </a:endParaRPr>
          </a:p>
          <a:p>
            <a:pPr marL="0" lvl="0" indent="0" algn="l" rtl="0">
              <a:spcBef>
                <a:spcPts val="0"/>
              </a:spcBef>
              <a:spcAft>
                <a:spcPts val="0"/>
              </a:spcAft>
              <a:buNone/>
            </a:pPr>
            <a:r>
              <a:rPr lang="en" sz="1000"/>
              <a:t>Oreo above requires notification channel. Check it first here</a:t>
            </a:r>
            <a:endParaRPr sz="1000"/>
          </a:p>
        </p:txBody>
      </p:sp>
      <p:cxnSp>
        <p:nvCxnSpPr>
          <p:cNvPr id="284" name="Google Shape;284;p39"/>
          <p:cNvCxnSpPr/>
          <p:nvPr/>
        </p:nvCxnSpPr>
        <p:spPr>
          <a:xfrm rot="5400000">
            <a:off x="5267375" y="1386100"/>
            <a:ext cx="1050600" cy="786300"/>
          </a:xfrm>
          <a:prstGeom prst="curvedConnector3">
            <a:avLst>
              <a:gd name="adj1" fmla="val 9928"/>
            </a:avLst>
          </a:prstGeom>
          <a:noFill/>
          <a:ln w="28575" cap="flat" cmpd="sng">
            <a:solidFill>
              <a:schemeClr val="accent1"/>
            </a:solidFill>
            <a:prstDash val="solid"/>
            <a:round/>
            <a:headEnd type="none" w="med" len="med"/>
            <a:tailEnd type="triangl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Notification Styles - Basic</a:t>
            </a:r>
            <a:endParaRPr/>
          </a:p>
        </p:txBody>
      </p:sp>
      <p:sp>
        <p:nvSpPr>
          <p:cNvPr id="76" name="Google Shape;76;p13"/>
          <p:cNvSpPr txBox="1">
            <a:spLocks noGrp="1"/>
          </p:cNvSpPr>
          <p:nvPr>
            <p:ph type="body" idx="1"/>
          </p:nvPr>
        </p:nvSpPr>
        <p:spPr>
          <a:xfrm>
            <a:off x="691200" y="1511100"/>
            <a:ext cx="7761600" cy="2868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a:p>
        </p:txBody>
      </p:sp>
      <p:sp>
        <p:nvSpPr>
          <p:cNvPr id="77" name="Google Shape;77;p13"/>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pic>
        <p:nvPicPr>
          <p:cNvPr id="78" name="Google Shape;78;p13"/>
          <p:cNvPicPr preferRelativeResize="0"/>
          <p:nvPr/>
        </p:nvPicPr>
        <p:blipFill>
          <a:blip r:embed="rId3">
            <a:alphaModFix/>
          </a:blip>
          <a:stretch>
            <a:fillRect/>
          </a:stretch>
        </p:blipFill>
        <p:spPr>
          <a:xfrm>
            <a:off x="847125" y="3975600"/>
            <a:ext cx="4972051" cy="884710"/>
          </a:xfrm>
          <a:prstGeom prst="rect">
            <a:avLst/>
          </a:prstGeom>
          <a:noFill/>
          <a:ln>
            <a:noFill/>
          </a:ln>
        </p:spPr>
      </p:pic>
      <p:pic>
        <p:nvPicPr>
          <p:cNvPr id="79" name="Google Shape;79;p13"/>
          <p:cNvPicPr preferRelativeResize="0"/>
          <p:nvPr/>
        </p:nvPicPr>
        <p:blipFill>
          <a:blip r:embed="rId4">
            <a:alphaModFix/>
          </a:blip>
          <a:stretch>
            <a:fillRect/>
          </a:stretch>
        </p:blipFill>
        <p:spPr>
          <a:xfrm>
            <a:off x="847125" y="1511125"/>
            <a:ext cx="4972051" cy="1211826"/>
          </a:xfrm>
          <a:prstGeom prst="rect">
            <a:avLst/>
          </a:prstGeom>
          <a:noFill/>
          <a:ln>
            <a:noFill/>
          </a:ln>
        </p:spPr>
      </p:pic>
      <p:pic>
        <p:nvPicPr>
          <p:cNvPr id="80" name="Google Shape;80;p13"/>
          <p:cNvPicPr preferRelativeResize="0"/>
          <p:nvPr/>
        </p:nvPicPr>
        <p:blipFill>
          <a:blip r:embed="rId5">
            <a:alphaModFix/>
          </a:blip>
          <a:stretch>
            <a:fillRect/>
          </a:stretch>
        </p:blipFill>
        <p:spPr>
          <a:xfrm>
            <a:off x="847125" y="2853963"/>
            <a:ext cx="4972050" cy="9906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0"/>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Create Notif</a:t>
            </a:r>
            <a:endParaRPr/>
          </a:p>
        </p:txBody>
      </p:sp>
      <p:sp>
        <p:nvSpPr>
          <p:cNvPr id="290" name="Google Shape;290;p40"/>
          <p:cNvSpPr txBox="1">
            <a:spLocks noGrp="1"/>
          </p:cNvSpPr>
          <p:nvPr>
            <p:ph type="body" idx="1"/>
          </p:nvPr>
        </p:nvSpPr>
        <p:spPr>
          <a:xfrm>
            <a:off x="378525" y="1511100"/>
            <a:ext cx="8628300" cy="2868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600">
                <a:latin typeface="Consolas"/>
                <a:ea typeface="Consolas"/>
                <a:cs typeface="Consolas"/>
                <a:sym typeface="Consolas"/>
              </a:rPr>
              <a:t>fun createNotification( title:String, message:String) {</a:t>
            </a:r>
            <a:endParaRPr sz="1600">
              <a:latin typeface="Consolas"/>
              <a:ea typeface="Consolas"/>
              <a:cs typeface="Consolas"/>
              <a:sym typeface="Consolas"/>
            </a:endParaRPr>
          </a:p>
          <a:p>
            <a:pPr marL="0" lvl="0" indent="0" algn="l" rtl="0">
              <a:spcBef>
                <a:spcPts val="600"/>
              </a:spcBef>
              <a:spcAft>
                <a:spcPts val="0"/>
              </a:spcAft>
              <a:buNone/>
            </a:pPr>
            <a:r>
              <a:rPr lang="en" sz="1600">
                <a:latin typeface="Consolas"/>
                <a:ea typeface="Consolas"/>
                <a:cs typeface="Consolas"/>
                <a:sym typeface="Consolas"/>
              </a:rPr>
              <a:t>    createNotificationChannel()</a:t>
            </a:r>
            <a:endParaRPr sz="1600">
              <a:latin typeface="Consolas"/>
              <a:ea typeface="Consolas"/>
              <a:cs typeface="Consolas"/>
              <a:sym typeface="Consolas"/>
            </a:endParaRPr>
          </a:p>
          <a:p>
            <a:pPr marL="0" lvl="0" indent="0" algn="l" rtl="0">
              <a:spcBef>
                <a:spcPts val="600"/>
              </a:spcBef>
              <a:spcAft>
                <a:spcPts val="0"/>
              </a:spcAft>
              <a:buNone/>
            </a:pPr>
            <a:r>
              <a:rPr lang="en" sz="1600">
                <a:latin typeface="Consolas"/>
                <a:ea typeface="Consolas"/>
                <a:cs typeface="Consolas"/>
                <a:sym typeface="Consolas"/>
              </a:rPr>
              <a:t>	val intent = Intent(context, MainActivity::class.java).apply {</a:t>
            </a:r>
            <a:endParaRPr sz="1600">
              <a:latin typeface="Consolas"/>
              <a:ea typeface="Consolas"/>
              <a:cs typeface="Consolas"/>
              <a:sym typeface="Consolas"/>
            </a:endParaRPr>
          </a:p>
          <a:p>
            <a:pPr marL="0" lvl="0" indent="0" algn="l" rtl="0">
              <a:spcBef>
                <a:spcPts val="600"/>
              </a:spcBef>
              <a:spcAft>
                <a:spcPts val="0"/>
              </a:spcAft>
              <a:buNone/>
            </a:pPr>
            <a:r>
              <a:rPr lang="en" sz="1600">
                <a:latin typeface="Consolas"/>
                <a:ea typeface="Consolas"/>
                <a:cs typeface="Consolas"/>
                <a:sym typeface="Consolas"/>
              </a:rPr>
              <a:t>        flags = Intent.FLAG_ACTIVITY_NEW_TASK or </a:t>
            </a:r>
            <a:br>
              <a:rPr lang="en" sz="1600">
                <a:latin typeface="Consolas"/>
                <a:ea typeface="Consolas"/>
                <a:cs typeface="Consolas"/>
                <a:sym typeface="Consolas"/>
              </a:rPr>
            </a:br>
            <a:r>
              <a:rPr lang="en" sz="1600">
                <a:latin typeface="Consolas"/>
                <a:ea typeface="Consolas"/>
                <a:cs typeface="Consolas"/>
                <a:sym typeface="Consolas"/>
              </a:rPr>
              <a:t>			    Intent.FLAG_ACTIVITY_CLEAR_TASK</a:t>
            </a:r>
            <a:endParaRPr sz="1600">
              <a:latin typeface="Consolas"/>
              <a:ea typeface="Consolas"/>
              <a:cs typeface="Consolas"/>
              <a:sym typeface="Consolas"/>
            </a:endParaRPr>
          </a:p>
          <a:p>
            <a:pPr marL="0" lvl="0" indent="0" algn="l" rtl="0">
              <a:spcBef>
                <a:spcPts val="600"/>
              </a:spcBef>
              <a:spcAft>
                <a:spcPts val="0"/>
              </a:spcAft>
              <a:buNone/>
            </a:pPr>
            <a:r>
              <a:rPr lang="en" sz="1600">
                <a:latin typeface="Consolas"/>
                <a:ea typeface="Consolas"/>
                <a:cs typeface="Consolas"/>
                <a:sym typeface="Consolas"/>
              </a:rPr>
              <a:t>    }</a:t>
            </a:r>
            <a:endParaRPr sz="1600">
              <a:latin typeface="Consolas"/>
              <a:ea typeface="Consolas"/>
              <a:cs typeface="Consolas"/>
              <a:sym typeface="Consolas"/>
            </a:endParaRPr>
          </a:p>
          <a:p>
            <a:pPr marL="0" lvl="0" indent="0" algn="l" rtl="0">
              <a:spcBef>
                <a:spcPts val="600"/>
              </a:spcBef>
              <a:spcAft>
                <a:spcPts val="0"/>
              </a:spcAft>
              <a:buNone/>
            </a:pPr>
            <a:r>
              <a:rPr lang="en" sz="1600">
                <a:latin typeface="Consolas"/>
                <a:ea typeface="Consolas"/>
                <a:cs typeface="Consolas"/>
                <a:sym typeface="Consolas"/>
              </a:rPr>
              <a:t>    val pendingIntent = PendingIntent.getActivity(context,0, intent, 0)</a:t>
            </a:r>
            <a:br>
              <a:rPr lang="en" sz="1600">
                <a:latin typeface="Consolas"/>
                <a:ea typeface="Consolas"/>
                <a:cs typeface="Consolas"/>
                <a:sym typeface="Consolas"/>
              </a:rPr>
            </a:br>
            <a:r>
              <a:rPr lang="en" sz="1600">
                <a:latin typeface="Consolas"/>
                <a:ea typeface="Consolas"/>
                <a:cs typeface="Consolas"/>
                <a:sym typeface="Consolas"/>
              </a:rPr>
              <a:t>}</a:t>
            </a:r>
            <a:endParaRPr sz="1600">
              <a:latin typeface="Consolas"/>
              <a:ea typeface="Consolas"/>
              <a:cs typeface="Consolas"/>
              <a:sym typeface="Consolas"/>
            </a:endParaRPr>
          </a:p>
          <a:p>
            <a:pPr marL="0" lvl="0" indent="0" algn="l" rtl="0">
              <a:spcBef>
                <a:spcPts val="600"/>
              </a:spcBef>
              <a:spcAft>
                <a:spcPts val="0"/>
              </a:spcAft>
              <a:buNone/>
            </a:pPr>
            <a:endParaRPr sz="1600">
              <a:latin typeface="Consolas"/>
              <a:ea typeface="Consolas"/>
              <a:cs typeface="Consolas"/>
              <a:sym typeface="Consolas"/>
            </a:endParaRPr>
          </a:p>
          <a:p>
            <a:pPr marL="0" lvl="0" indent="0" algn="l" rtl="0">
              <a:spcBef>
                <a:spcPts val="600"/>
              </a:spcBef>
              <a:spcAft>
                <a:spcPts val="0"/>
              </a:spcAft>
              <a:buNone/>
            </a:pPr>
            <a:r>
              <a:rPr lang="en" sz="1600">
                <a:latin typeface="Consolas"/>
                <a:ea typeface="Consolas"/>
                <a:cs typeface="Consolas"/>
                <a:sym typeface="Consolas"/>
              </a:rPr>
              <a:t>	</a:t>
            </a:r>
            <a:endParaRPr sz="1600">
              <a:latin typeface="Consolas"/>
              <a:ea typeface="Consolas"/>
              <a:cs typeface="Consolas"/>
              <a:sym typeface="Consolas"/>
            </a:endParaRPr>
          </a:p>
        </p:txBody>
      </p:sp>
      <p:sp>
        <p:nvSpPr>
          <p:cNvPr id="291" name="Google Shape;291;p40"/>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a:p>
        </p:txBody>
      </p:sp>
      <p:grpSp>
        <p:nvGrpSpPr>
          <p:cNvPr id="292" name="Google Shape;292;p40"/>
          <p:cNvGrpSpPr/>
          <p:nvPr/>
        </p:nvGrpSpPr>
        <p:grpSpPr>
          <a:xfrm>
            <a:off x="1114261" y="2571750"/>
            <a:ext cx="6022113" cy="644213"/>
            <a:chOff x="3782700" y="1538288"/>
            <a:chExt cx="13693394" cy="1578600"/>
          </a:xfrm>
        </p:grpSpPr>
        <p:sp>
          <p:nvSpPr>
            <p:cNvPr id="293" name="Google Shape;293;p40"/>
            <p:cNvSpPr/>
            <p:nvPr/>
          </p:nvSpPr>
          <p:spPr>
            <a:xfrm>
              <a:off x="3782700" y="2757488"/>
              <a:ext cx="359400" cy="359400"/>
            </a:xfrm>
            <a:prstGeom prst="corner">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0"/>
            <p:cNvSpPr/>
            <p:nvPr/>
          </p:nvSpPr>
          <p:spPr>
            <a:xfrm rot="-5400000">
              <a:off x="17116694" y="2757488"/>
              <a:ext cx="359400" cy="359400"/>
            </a:xfrm>
            <a:prstGeom prst="corner">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0"/>
            <p:cNvSpPr/>
            <p:nvPr/>
          </p:nvSpPr>
          <p:spPr>
            <a:xfrm rot="5400000">
              <a:off x="3782700" y="1538288"/>
              <a:ext cx="359400" cy="359400"/>
            </a:xfrm>
            <a:prstGeom prst="corner">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0"/>
            <p:cNvSpPr/>
            <p:nvPr/>
          </p:nvSpPr>
          <p:spPr>
            <a:xfrm rot="10800000">
              <a:off x="17116694" y="1538288"/>
              <a:ext cx="359400" cy="359400"/>
            </a:xfrm>
            <a:prstGeom prst="corner">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40"/>
          <p:cNvSpPr txBox="1">
            <a:spLocks noGrp="1"/>
          </p:cNvSpPr>
          <p:nvPr>
            <p:ph type="body" idx="4294967295"/>
          </p:nvPr>
        </p:nvSpPr>
        <p:spPr>
          <a:xfrm>
            <a:off x="3625250" y="522300"/>
            <a:ext cx="2501700" cy="54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accent1"/>
                </a:solidFill>
              </a:rPr>
              <a:t>FLAG_ACTIVITY_NEW_TASK</a:t>
            </a:r>
            <a:endParaRPr sz="1000" b="1">
              <a:solidFill>
                <a:schemeClr val="accent1"/>
              </a:solidFill>
            </a:endParaRPr>
          </a:p>
          <a:p>
            <a:pPr marL="0" lvl="0" indent="0" algn="l" rtl="0">
              <a:spcBef>
                <a:spcPts val="0"/>
              </a:spcBef>
              <a:spcAft>
                <a:spcPts val="0"/>
              </a:spcAft>
              <a:buNone/>
            </a:pPr>
            <a:r>
              <a:rPr lang="en" sz="1000"/>
              <a:t>If set, this activity will become the start of a new task on this history stack.</a:t>
            </a:r>
            <a:endParaRPr sz="1000"/>
          </a:p>
        </p:txBody>
      </p:sp>
      <p:sp>
        <p:nvSpPr>
          <p:cNvPr id="298" name="Google Shape;298;p40"/>
          <p:cNvSpPr txBox="1">
            <a:spLocks noGrp="1"/>
          </p:cNvSpPr>
          <p:nvPr>
            <p:ph type="body" idx="4294967295"/>
          </p:nvPr>
        </p:nvSpPr>
        <p:spPr>
          <a:xfrm>
            <a:off x="6340600" y="506075"/>
            <a:ext cx="2501700" cy="54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b="1" dirty="0">
                <a:solidFill>
                  <a:schemeClr val="accent1"/>
                </a:solidFill>
              </a:rPr>
              <a:t>FLAG_ACTIVITY_CLEAR_TASK</a:t>
            </a:r>
            <a:endParaRPr sz="1000" b="1" dirty="0">
              <a:solidFill>
                <a:schemeClr val="accent1"/>
              </a:solidFill>
            </a:endParaRPr>
          </a:p>
          <a:p>
            <a:pPr marL="0" lvl="0" indent="0" algn="l" rtl="0">
              <a:spcBef>
                <a:spcPts val="0"/>
              </a:spcBef>
              <a:spcAft>
                <a:spcPts val="0"/>
              </a:spcAft>
              <a:buNone/>
            </a:pPr>
            <a:r>
              <a:rPr lang="en" sz="1000" dirty="0"/>
              <a:t>This flag will cause any existing tasks that would be associated with the activity to be cleared before the activity is started.</a:t>
            </a:r>
            <a:endParaRPr sz="1000" dirty="0"/>
          </a:p>
        </p:txBody>
      </p:sp>
      <p:sp>
        <p:nvSpPr>
          <p:cNvPr id="299" name="Google Shape;299;p40"/>
          <p:cNvSpPr txBox="1">
            <a:spLocks noGrp="1"/>
          </p:cNvSpPr>
          <p:nvPr>
            <p:ph type="body" idx="4294967295"/>
          </p:nvPr>
        </p:nvSpPr>
        <p:spPr>
          <a:xfrm>
            <a:off x="5714825" y="4103700"/>
            <a:ext cx="2501700" cy="54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accent1"/>
                </a:solidFill>
              </a:rPr>
              <a:t>Pending Intent</a:t>
            </a:r>
            <a:endParaRPr sz="1000" b="1">
              <a:solidFill>
                <a:schemeClr val="accent1"/>
              </a:solidFill>
            </a:endParaRPr>
          </a:p>
          <a:p>
            <a:pPr marL="0" lvl="0" indent="0" algn="l" rtl="0">
              <a:spcBef>
                <a:spcPts val="0"/>
              </a:spcBef>
              <a:spcAft>
                <a:spcPts val="0"/>
              </a:spcAft>
              <a:buNone/>
            </a:pPr>
            <a:r>
              <a:rPr lang="en" sz="1000"/>
              <a:t>Context, request code, intent object, flag</a:t>
            </a:r>
            <a:endParaRPr sz="1000"/>
          </a:p>
        </p:txBody>
      </p:sp>
      <p:cxnSp>
        <p:nvCxnSpPr>
          <p:cNvPr id="300" name="Google Shape;300;p40"/>
          <p:cNvCxnSpPr>
            <a:stCxn id="299" idx="0"/>
          </p:cNvCxnSpPr>
          <p:nvPr/>
        </p:nvCxnSpPr>
        <p:spPr>
          <a:xfrm rot="-5400000">
            <a:off x="6936275" y="3903600"/>
            <a:ext cx="229500" cy="170700"/>
          </a:xfrm>
          <a:prstGeom prst="curvedConnector3">
            <a:avLst>
              <a:gd name="adj1" fmla="val 50000"/>
            </a:avLst>
          </a:prstGeom>
          <a:noFill/>
          <a:ln w="28575" cap="flat" cmpd="sng">
            <a:solidFill>
              <a:schemeClr val="accent1"/>
            </a:solidFill>
            <a:prstDash val="solid"/>
            <a:round/>
            <a:headEnd type="none" w="med" len="med"/>
            <a:tailEnd type="triangl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1"/>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Pending Intent</a:t>
            </a:r>
            <a:endParaRPr/>
          </a:p>
        </p:txBody>
      </p:sp>
      <p:sp>
        <p:nvSpPr>
          <p:cNvPr id="306" name="Google Shape;306;p41"/>
          <p:cNvSpPr txBox="1">
            <a:spLocks noGrp="1"/>
          </p:cNvSpPr>
          <p:nvPr>
            <p:ph type="body" idx="1"/>
          </p:nvPr>
        </p:nvSpPr>
        <p:spPr>
          <a:xfrm>
            <a:off x="691200" y="1511100"/>
            <a:ext cx="7761600" cy="28689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dirty="0"/>
              <a:t>A PendingIntent is a token that you give to a foreign application (e.g. NotificationManager, AlarmManager, Home Screen AppWidgetManager, or other 3rd party applications)</a:t>
            </a:r>
            <a:endParaRPr dirty="0"/>
          </a:p>
          <a:p>
            <a:pPr marL="457200" lvl="0" indent="-381000" algn="l" rtl="0">
              <a:spcBef>
                <a:spcPts val="0"/>
              </a:spcBef>
              <a:spcAft>
                <a:spcPts val="0"/>
              </a:spcAft>
              <a:buSzPts val="2400"/>
              <a:buChar char="▣"/>
            </a:pPr>
            <a:r>
              <a:rPr lang="en" dirty="0"/>
              <a:t>It allows those apps to use your permissions to execute a predefined piece of code.</a:t>
            </a:r>
            <a:endParaRPr dirty="0"/>
          </a:p>
        </p:txBody>
      </p:sp>
      <p:sp>
        <p:nvSpPr>
          <p:cNvPr id="307" name="Google Shape;307;p41"/>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2"/>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Create Notif</a:t>
            </a:r>
            <a:endParaRPr/>
          </a:p>
        </p:txBody>
      </p:sp>
      <p:sp>
        <p:nvSpPr>
          <p:cNvPr id="313" name="Google Shape;313;p42"/>
          <p:cNvSpPr txBox="1">
            <a:spLocks noGrp="1"/>
          </p:cNvSpPr>
          <p:nvPr>
            <p:ph type="body" idx="1"/>
          </p:nvPr>
        </p:nvSpPr>
        <p:spPr>
          <a:xfrm>
            <a:off x="378525" y="1511100"/>
            <a:ext cx="8628300" cy="2868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600">
                <a:latin typeface="Consolas"/>
                <a:ea typeface="Consolas"/>
                <a:cs typeface="Consolas"/>
                <a:sym typeface="Consolas"/>
              </a:rPr>
              <a:t>. . .</a:t>
            </a:r>
            <a:endParaRPr sz="1600">
              <a:latin typeface="Consolas"/>
              <a:ea typeface="Consolas"/>
              <a:cs typeface="Consolas"/>
              <a:sym typeface="Consolas"/>
            </a:endParaRPr>
          </a:p>
          <a:p>
            <a:pPr marL="0" lvl="0" indent="0" algn="l" rtl="0">
              <a:spcBef>
                <a:spcPts val="600"/>
              </a:spcBef>
              <a:spcAft>
                <a:spcPts val="0"/>
              </a:spcAft>
              <a:buNone/>
            </a:pPr>
            <a:r>
              <a:rPr lang="en" sz="1600">
                <a:latin typeface="Consolas"/>
                <a:ea typeface="Consolas"/>
                <a:cs typeface="Consolas"/>
                <a:sym typeface="Consolas"/>
              </a:rPr>
              <a:t>val pendingIntent = PendingIntent.getActivity(context,0, intent, 0)</a:t>
            </a:r>
            <a:endParaRPr sz="1600">
              <a:latin typeface="Consolas"/>
              <a:ea typeface="Consolas"/>
              <a:cs typeface="Consolas"/>
              <a:sym typeface="Consolas"/>
            </a:endParaRPr>
          </a:p>
          <a:p>
            <a:pPr marL="0" lvl="0" indent="0" algn="l" rtl="0">
              <a:spcBef>
                <a:spcPts val="600"/>
              </a:spcBef>
              <a:spcAft>
                <a:spcPts val="0"/>
              </a:spcAft>
              <a:buNone/>
            </a:pPr>
            <a:r>
              <a:rPr lang="en" sz="1600">
                <a:latin typeface="Consolas"/>
                <a:ea typeface="Consolas"/>
                <a:cs typeface="Consolas"/>
                <a:sym typeface="Consolas"/>
              </a:rPr>
              <a:t>val icon = BitmapFactory.decodeResource(context.resources, R.drawable.todochar)</a:t>
            </a:r>
            <a:endParaRPr sz="1600">
              <a:latin typeface="Consolas"/>
              <a:ea typeface="Consolas"/>
              <a:cs typeface="Consolas"/>
              <a:sym typeface="Consolas"/>
            </a:endParaRPr>
          </a:p>
          <a:p>
            <a:pPr marL="0" lvl="0" indent="0" algn="l" rtl="0">
              <a:spcBef>
                <a:spcPts val="600"/>
              </a:spcBef>
              <a:spcAft>
                <a:spcPts val="0"/>
              </a:spcAft>
              <a:buNone/>
            </a:pPr>
            <a:endParaRPr sz="1600">
              <a:latin typeface="Consolas"/>
              <a:ea typeface="Consolas"/>
              <a:cs typeface="Consolas"/>
              <a:sym typeface="Consolas"/>
            </a:endParaRPr>
          </a:p>
          <a:p>
            <a:pPr marL="0" lvl="0" indent="0" algn="l" rtl="0">
              <a:spcBef>
                <a:spcPts val="600"/>
              </a:spcBef>
              <a:spcAft>
                <a:spcPts val="0"/>
              </a:spcAft>
              <a:buNone/>
            </a:pPr>
            <a:r>
              <a:rPr lang="en" sz="1600">
                <a:latin typeface="Consolas"/>
                <a:ea typeface="Consolas"/>
                <a:cs typeface="Consolas"/>
                <a:sym typeface="Consolas"/>
              </a:rPr>
              <a:t>val notification = NotificationCompat.Builder(context, CHANNEL_ID)</a:t>
            </a:r>
            <a:endParaRPr sz="1600">
              <a:latin typeface="Consolas"/>
              <a:ea typeface="Consolas"/>
              <a:cs typeface="Consolas"/>
              <a:sym typeface="Consolas"/>
            </a:endParaRPr>
          </a:p>
          <a:p>
            <a:pPr marL="0" lvl="0" indent="0" algn="l" rtl="0">
              <a:spcBef>
                <a:spcPts val="600"/>
              </a:spcBef>
              <a:spcAft>
                <a:spcPts val="0"/>
              </a:spcAft>
              <a:buNone/>
            </a:pPr>
            <a:r>
              <a:rPr lang="en" sz="1600">
                <a:latin typeface="Consolas"/>
                <a:ea typeface="Consolas"/>
                <a:cs typeface="Consolas"/>
                <a:sym typeface="Consolas"/>
              </a:rPr>
              <a:t>            .setSmallIcon(R.drawable.checklist)</a:t>
            </a:r>
            <a:endParaRPr sz="1600">
              <a:latin typeface="Consolas"/>
              <a:ea typeface="Consolas"/>
              <a:cs typeface="Consolas"/>
              <a:sym typeface="Consolas"/>
            </a:endParaRPr>
          </a:p>
          <a:p>
            <a:pPr marL="0" lvl="0" indent="0" algn="l" rtl="0">
              <a:spcBef>
                <a:spcPts val="600"/>
              </a:spcBef>
              <a:spcAft>
                <a:spcPts val="0"/>
              </a:spcAft>
              <a:buNone/>
            </a:pPr>
            <a:r>
              <a:rPr lang="en" sz="1600">
                <a:latin typeface="Consolas"/>
                <a:ea typeface="Consolas"/>
                <a:cs typeface="Consolas"/>
                <a:sym typeface="Consolas"/>
              </a:rPr>
              <a:t>            .setLargeIcon(icon)</a:t>
            </a:r>
            <a:endParaRPr sz="1600">
              <a:latin typeface="Consolas"/>
              <a:ea typeface="Consolas"/>
              <a:cs typeface="Consolas"/>
              <a:sym typeface="Consolas"/>
            </a:endParaRPr>
          </a:p>
          <a:p>
            <a:pPr marL="0" lvl="0" indent="0" algn="l" rtl="0">
              <a:spcBef>
                <a:spcPts val="600"/>
              </a:spcBef>
              <a:spcAft>
                <a:spcPts val="0"/>
              </a:spcAft>
              <a:buNone/>
            </a:pPr>
            <a:r>
              <a:rPr lang="en" sz="1600">
                <a:latin typeface="Consolas"/>
                <a:ea typeface="Consolas"/>
                <a:cs typeface="Consolas"/>
                <a:sym typeface="Consolas"/>
              </a:rPr>
              <a:t>            .setContentTitle(title)</a:t>
            </a:r>
            <a:endParaRPr sz="1600">
              <a:latin typeface="Consolas"/>
              <a:ea typeface="Consolas"/>
              <a:cs typeface="Consolas"/>
              <a:sym typeface="Consolas"/>
            </a:endParaRPr>
          </a:p>
          <a:p>
            <a:pPr marL="0" lvl="0" indent="0" algn="l" rtl="0">
              <a:spcBef>
                <a:spcPts val="600"/>
              </a:spcBef>
              <a:spcAft>
                <a:spcPts val="0"/>
              </a:spcAft>
              <a:buNone/>
            </a:pPr>
            <a:r>
              <a:rPr lang="en" sz="1600">
                <a:latin typeface="Consolas"/>
                <a:ea typeface="Consolas"/>
                <a:cs typeface="Consolas"/>
                <a:sym typeface="Consolas"/>
              </a:rPr>
              <a:t>            .setContentText(message)</a:t>
            </a:r>
            <a:endParaRPr sz="1600">
              <a:latin typeface="Consolas"/>
              <a:ea typeface="Consolas"/>
              <a:cs typeface="Consolas"/>
              <a:sym typeface="Consolas"/>
            </a:endParaRPr>
          </a:p>
          <a:p>
            <a:pPr marL="0" lvl="0" indent="0" algn="l" rtl="0">
              <a:spcBef>
                <a:spcPts val="600"/>
              </a:spcBef>
              <a:spcAft>
                <a:spcPts val="0"/>
              </a:spcAft>
              <a:buNone/>
            </a:pPr>
            <a:endParaRPr sz="1600">
              <a:latin typeface="Consolas"/>
              <a:ea typeface="Consolas"/>
              <a:cs typeface="Consolas"/>
              <a:sym typeface="Consolas"/>
            </a:endParaRPr>
          </a:p>
        </p:txBody>
      </p:sp>
      <p:sp>
        <p:nvSpPr>
          <p:cNvPr id="314" name="Google Shape;314;p42"/>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32</a:t>
            </a:fld>
            <a:endParaRPr/>
          </a:p>
        </p:txBody>
      </p:sp>
      <p:grpSp>
        <p:nvGrpSpPr>
          <p:cNvPr id="315" name="Google Shape;315;p42"/>
          <p:cNvGrpSpPr/>
          <p:nvPr/>
        </p:nvGrpSpPr>
        <p:grpSpPr>
          <a:xfrm>
            <a:off x="378537" y="2301335"/>
            <a:ext cx="6758018" cy="540828"/>
            <a:chOff x="3782700" y="1538288"/>
            <a:chExt cx="18210775" cy="1578600"/>
          </a:xfrm>
        </p:grpSpPr>
        <p:sp>
          <p:nvSpPr>
            <p:cNvPr id="316" name="Google Shape;316;p42"/>
            <p:cNvSpPr/>
            <p:nvPr/>
          </p:nvSpPr>
          <p:spPr>
            <a:xfrm>
              <a:off x="3782700" y="2757488"/>
              <a:ext cx="359400" cy="359400"/>
            </a:xfrm>
            <a:prstGeom prst="corner">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2"/>
            <p:cNvSpPr/>
            <p:nvPr/>
          </p:nvSpPr>
          <p:spPr>
            <a:xfrm rot="-5400000">
              <a:off x="21634075" y="2757488"/>
              <a:ext cx="359400" cy="359400"/>
            </a:xfrm>
            <a:prstGeom prst="corner">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2"/>
            <p:cNvSpPr/>
            <p:nvPr/>
          </p:nvSpPr>
          <p:spPr>
            <a:xfrm rot="5400000">
              <a:off x="3782700" y="1538288"/>
              <a:ext cx="359400" cy="359400"/>
            </a:xfrm>
            <a:prstGeom prst="corner">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2"/>
            <p:cNvSpPr/>
            <p:nvPr/>
          </p:nvSpPr>
          <p:spPr>
            <a:xfrm rot="10800000">
              <a:off x="21634075" y="1538288"/>
              <a:ext cx="359400" cy="359400"/>
            </a:xfrm>
            <a:prstGeom prst="corner">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 name="Google Shape;320;p42"/>
          <p:cNvSpPr txBox="1">
            <a:spLocks noGrp="1"/>
          </p:cNvSpPr>
          <p:nvPr>
            <p:ph type="body" idx="4294967295"/>
          </p:nvPr>
        </p:nvSpPr>
        <p:spPr>
          <a:xfrm>
            <a:off x="6230425" y="1121400"/>
            <a:ext cx="2501700" cy="54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accent1"/>
                </a:solidFill>
              </a:rPr>
              <a:t>ICON</a:t>
            </a:r>
            <a:endParaRPr sz="1000" b="1">
              <a:solidFill>
                <a:schemeClr val="accent1"/>
              </a:solidFill>
            </a:endParaRPr>
          </a:p>
          <a:p>
            <a:pPr marL="0" lvl="0" indent="0" algn="l" rtl="0">
              <a:spcBef>
                <a:spcPts val="0"/>
              </a:spcBef>
              <a:spcAft>
                <a:spcPts val="0"/>
              </a:spcAft>
              <a:buNone/>
            </a:pPr>
            <a:r>
              <a:rPr lang="en" sz="1000"/>
              <a:t>This icon object is used for BigStyle notification.</a:t>
            </a:r>
            <a:endParaRPr sz="1000"/>
          </a:p>
        </p:txBody>
      </p:sp>
      <p:cxnSp>
        <p:nvCxnSpPr>
          <p:cNvPr id="321" name="Google Shape;321;p42"/>
          <p:cNvCxnSpPr>
            <a:stCxn id="320" idx="3"/>
          </p:cNvCxnSpPr>
          <p:nvPr/>
        </p:nvCxnSpPr>
        <p:spPr>
          <a:xfrm flipH="1">
            <a:off x="7169725" y="1391850"/>
            <a:ext cx="1562400" cy="1231800"/>
          </a:xfrm>
          <a:prstGeom prst="curvedConnector3">
            <a:avLst>
              <a:gd name="adj1" fmla="val -15241"/>
            </a:avLst>
          </a:prstGeom>
          <a:noFill/>
          <a:ln w="28575" cap="flat" cmpd="sng">
            <a:solidFill>
              <a:schemeClr val="accent1"/>
            </a:solidFill>
            <a:prstDash val="solid"/>
            <a:round/>
            <a:headEnd type="none" w="med" len="med"/>
            <a:tailEnd type="triangl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3"/>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Create Notif</a:t>
            </a:r>
            <a:endParaRPr/>
          </a:p>
        </p:txBody>
      </p:sp>
      <p:sp>
        <p:nvSpPr>
          <p:cNvPr id="327" name="Google Shape;327;p43"/>
          <p:cNvSpPr txBox="1">
            <a:spLocks noGrp="1"/>
          </p:cNvSpPr>
          <p:nvPr>
            <p:ph type="body" idx="1"/>
          </p:nvPr>
        </p:nvSpPr>
        <p:spPr>
          <a:xfrm>
            <a:off x="378525" y="1511100"/>
            <a:ext cx="8628300" cy="2868900"/>
          </a:xfrm>
          <a:prstGeom prst="rect">
            <a:avLst/>
          </a:prstGeom>
        </p:spPr>
        <p:txBody>
          <a:bodyPr spcFirstLastPara="1" wrap="square" lIns="91425" tIns="91425" rIns="91425" bIns="91425" anchor="t" anchorCtr="0">
            <a:noAutofit/>
          </a:bodyPr>
          <a:lstStyle/>
          <a:p>
            <a:pPr marL="914400" lvl="0" indent="457200" algn="l" rtl="0">
              <a:spcBef>
                <a:spcPts val="600"/>
              </a:spcBef>
              <a:spcAft>
                <a:spcPts val="0"/>
              </a:spcAft>
              <a:buNone/>
            </a:pPr>
            <a:r>
              <a:rPr lang="en" sz="1600">
                <a:latin typeface="Consolas"/>
                <a:ea typeface="Consolas"/>
                <a:cs typeface="Consolas"/>
                <a:sym typeface="Consolas"/>
              </a:rPr>
              <a:t>.setStyle(</a:t>
            </a:r>
            <a:endParaRPr sz="1600">
              <a:latin typeface="Consolas"/>
              <a:ea typeface="Consolas"/>
              <a:cs typeface="Consolas"/>
              <a:sym typeface="Consolas"/>
            </a:endParaRPr>
          </a:p>
          <a:p>
            <a:pPr marL="0" lvl="0" indent="0" algn="l" rtl="0">
              <a:spcBef>
                <a:spcPts val="600"/>
              </a:spcBef>
              <a:spcAft>
                <a:spcPts val="0"/>
              </a:spcAft>
              <a:buNone/>
            </a:pPr>
            <a:r>
              <a:rPr lang="en" sz="1600">
                <a:latin typeface="Consolas"/>
                <a:ea typeface="Consolas"/>
                <a:cs typeface="Consolas"/>
                <a:sym typeface="Consolas"/>
              </a:rPr>
              <a:t>                NotificationCompat.BigPictureStyle()</a:t>
            </a:r>
            <a:endParaRPr sz="1600">
              <a:latin typeface="Consolas"/>
              <a:ea typeface="Consolas"/>
              <a:cs typeface="Consolas"/>
              <a:sym typeface="Consolas"/>
            </a:endParaRPr>
          </a:p>
          <a:p>
            <a:pPr marL="0" lvl="0" indent="0" algn="l" rtl="0">
              <a:spcBef>
                <a:spcPts val="600"/>
              </a:spcBef>
              <a:spcAft>
                <a:spcPts val="0"/>
              </a:spcAft>
              <a:buNone/>
            </a:pPr>
            <a:r>
              <a:rPr lang="en" sz="1600">
                <a:latin typeface="Consolas"/>
                <a:ea typeface="Consolas"/>
                <a:cs typeface="Consolas"/>
                <a:sym typeface="Consolas"/>
              </a:rPr>
              <a:t>                    .bigPicture(icon)</a:t>
            </a:r>
            <a:endParaRPr sz="1600">
              <a:latin typeface="Consolas"/>
              <a:ea typeface="Consolas"/>
              <a:cs typeface="Consolas"/>
              <a:sym typeface="Consolas"/>
            </a:endParaRPr>
          </a:p>
          <a:p>
            <a:pPr marL="0" lvl="0" indent="0" algn="l" rtl="0">
              <a:spcBef>
                <a:spcPts val="600"/>
              </a:spcBef>
              <a:spcAft>
                <a:spcPts val="0"/>
              </a:spcAft>
              <a:buNone/>
            </a:pPr>
            <a:r>
              <a:rPr lang="en" sz="1600">
                <a:latin typeface="Consolas"/>
                <a:ea typeface="Consolas"/>
                <a:cs typeface="Consolas"/>
                <a:sym typeface="Consolas"/>
              </a:rPr>
              <a:t>                    .bigLargeIcon(null)</a:t>
            </a:r>
            <a:endParaRPr sz="1600">
              <a:latin typeface="Consolas"/>
              <a:ea typeface="Consolas"/>
              <a:cs typeface="Consolas"/>
              <a:sym typeface="Consolas"/>
            </a:endParaRPr>
          </a:p>
          <a:p>
            <a:pPr marL="0" lvl="0" indent="0" algn="l" rtl="0">
              <a:spcBef>
                <a:spcPts val="600"/>
              </a:spcBef>
              <a:spcAft>
                <a:spcPts val="0"/>
              </a:spcAft>
              <a:buNone/>
            </a:pPr>
            <a:r>
              <a:rPr lang="en" sz="1600">
                <a:latin typeface="Consolas"/>
                <a:ea typeface="Consolas"/>
                <a:cs typeface="Consolas"/>
                <a:sym typeface="Consolas"/>
              </a:rPr>
              <a:t>            )</a:t>
            </a:r>
            <a:endParaRPr sz="1600">
              <a:latin typeface="Consolas"/>
              <a:ea typeface="Consolas"/>
              <a:cs typeface="Consolas"/>
              <a:sym typeface="Consolas"/>
            </a:endParaRPr>
          </a:p>
          <a:p>
            <a:pPr marL="0" lvl="0" indent="0" algn="l" rtl="0">
              <a:spcBef>
                <a:spcPts val="600"/>
              </a:spcBef>
              <a:spcAft>
                <a:spcPts val="0"/>
              </a:spcAft>
              <a:buNone/>
            </a:pPr>
            <a:r>
              <a:rPr lang="en" sz="1600">
                <a:latin typeface="Consolas"/>
                <a:ea typeface="Consolas"/>
                <a:cs typeface="Consolas"/>
                <a:sym typeface="Consolas"/>
              </a:rPr>
              <a:t>            .setContentIntent(pendingIntent)</a:t>
            </a:r>
            <a:endParaRPr sz="1600">
              <a:latin typeface="Consolas"/>
              <a:ea typeface="Consolas"/>
              <a:cs typeface="Consolas"/>
              <a:sym typeface="Consolas"/>
            </a:endParaRPr>
          </a:p>
          <a:p>
            <a:pPr marL="0" lvl="0" indent="0" algn="l" rtl="0">
              <a:spcBef>
                <a:spcPts val="600"/>
              </a:spcBef>
              <a:spcAft>
                <a:spcPts val="0"/>
              </a:spcAft>
              <a:buNone/>
            </a:pPr>
            <a:r>
              <a:rPr lang="en" sz="1600">
                <a:latin typeface="Consolas"/>
                <a:ea typeface="Consolas"/>
                <a:cs typeface="Consolas"/>
                <a:sym typeface="Consolas"/>
              </a:rPr>
              <a:t>            .setPriority(NotificationCompat.PRIORITY_DEFAULT)</a:t>
            </a:r>
            <a:endParaRPr sz="1600">
              <a:latin typeface="Consolas"/>
              <a:ea typeface="Consolas"/>
              <a:cs typeface="Consolas"/>
              <a:sym typeface="Consolas"/>
            </a:endParaRPr>
          </a:p>
          <a:p>
            <a:pPr marL="0" lvl="0" indent="0" algn="l" rtl="0">
              <a:spcBef>
                <a:spcPts val="600"/>
              </a:spcBef>
              <a:spcAft>
                <a:spcPts val="0"/>
              </a:spcAft>
              <a:buNone/>
            </a:pPr>
            <a:r>
              <a:rPr lang="en" sz="1600">
                <a:latin typeface="Consolas"/>
                <a:ea typeface="Consolas"/>
                <a:cs typeface="Consolas"/>
                <a:sym typeface="Consolas"/>
              </a:rPr>
              <a:t>            .build() </a:t>
            </a:r>
            <a:br>
              <a:rPr lang="en" sz="1600">
                <a:latin typeface="Consolas"/>
                <a:ea typeface="Consolas"/>
                <a:cs typeface="Consolas"/>
                <a:sym typeface="Consolas"/>
              </a:rPr>
            </a:br>
            <a:br>
              <a:rPr lang="en" sz="1600">
                <a:latin typeface="Consolas"/>
                <a:ea typeface="Consolas"/>
                <a:cs typeface="Consolas"/>
                <a:sym typeface="Consolas"/>
              </a:rPr>
            </a:br>
            <a:r>
              <a:rPr lang="en" sz="1600">
                <a:latin typeface="Consolas"/>
                <a:ea typeface="Consolas"/>
                <a:cs typeface="Consolas"/>
                <a:sym typeface="Consolas"/>
              </a:rPr>
              <a:t>       NotificationManagerCompat.from(context)</a:t>
            </a:r>
            <a:br>
              <a:rPr lang="en" sz="1600">
                <a:latin typeface="Consolas"/>
                <a:ea typeface="Consolas"/>
                <a:cs typeface="Consolas"/>
                <a:sym typeface="Consolas"/>
              </a:rPr>
            </a:br>
            <a:r>
              <a:rPr lang="en" sz="1600">
                <a:latin typeface="Consolas"/>
                <a:ea typeface="Consolas"/>
                <a:cs typeface="Consolas"/>
                <a:sym typeface="Consolas"/>
              </a:rPr>
              <a:t>	                            .notify(NOTIFICATION_ID,notification)</a:t>
            </a:r>
            <a:endParaRPr sz="1600">
              <a:latin typeface="Consolas"/>
              <a:ea typeface="Consolas"/>
              <a:cs typeface="Consolas"/>
              <a:sym typeface="Consolas"/>
            </a:endParaRPr>
          </a:p>
          <a:p>
            <a:pPr marL="0" lvl="0" indent="0" algn="l" rtl="0">
              <a:spcBef>
                <a:spcPts val="600"/>
              </a:spcBef>
              <a:spcAft>
                <a:spcPts val="0"/>
              </a:spcAft>
              <a:buNone/>
            </a:pPr>
            <a:endParaRPr sz="1600">
              <a:latin typeface="Consolas"/>
              <a:ea typeface="Consolas"/>
              <a:cs typeface="Consolas"/>
              <a:sym typeface="Consolas"/>
            </a:endParaRPr>
          </a:p>
        </p:txBody>
      </p:sp>
      <p:sp>
        <p:nvSpPr>
          <p:cNvPr id="328" name="Google Shape;328;p43"/>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33</a:t>
            </a:fld>
            <a:endParaRPr/>
          </a:p>
        </p:txBody>
      </p:sp>
      <p:grpSp>
        <p:nvGrpSpPr>
          <p:cNvPr id="329" name="Google Shape;329;p43"/>
          <p:cNvGrpSpPr/>
          <p:nvPr/>
        </p:nvGrpSpPr>
        <p:grpSpPr>
          <a:xfrm>
            <a:off x="1604112" y="1617510"/>
            <a:ext cx="5081618" cy="1760028"/>
            <a:chOff x="3782700" y="1538288"/>
            <a:chExt cx="13693394" cy="5137269"/>
          </a:xfrm>
        </p:grpSpPr>
        <p:sp>
          <p:nvSpPr>
            <p:cNvPr id="330" name="Google Shape;330;p43"/>
            <p:cNvSpPr/>
            <p:nvPr/>
          </p:nvSpPr>
          <p:spPr>
            <a:xfrm>
              <a:off x="3782700" y="6316157"/>
              <a:ext cx="359400" cy="359400"/>
            </a:xfrm>
            <a:prstGeom prst="corner">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3"/>
            <p:cNvSpPr/>
            <p:nvPr/>
          </p:nvSpPr>
          <p:spPr>
            <a:xfrm rot="-5400000">
              <a:off x="17116694" y="6316157"/>
              <a:ext cx="359400" cy="359400"/>
            </a:xfrm>
            <a:prstGeom prst="corner">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3"/>
            <p:cNvSpPr/>
            <p:nvPr/>
          </p:nvSpPr>
          <p:spPr>
            <a:xfrm rot="5400000">
              <a:off x="3782700" y="1538288"/>
              <a:ext cx="359400" cy="359400"/>
            </a:xfrm>
            <a:prstGeom prst="corner">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3"/>
            <p:cNvSpPr/>
            <p:nvPr/>
          </p:nvSpPr>
          <p:spPr>
            <a:xfrm rot="10800000">
              <a:off x="17116694" y="1538288"/>
              <a:ext cx="359400" cy="359400"/>
            </a:xfrm>
            <a:prstGeom prst="corner">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 name="Google Shape;334;p43"/>
          <p:cNvSpPr txBox="1">
            <a:spLocks noGrp="1"/>
          </p:cNvSpPr>
          <p:nvPr>
            <p:ph type="body" idx="4294967295"/>
          </p:nvPr>
        </p:nvSpPr>
        <p:spPr>
          <a:xfrm>
            <a:off x="4325500" y="809450"/>
            <a:ext cx="2501700" cy="54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accent1"/>
                </a:solidFill>
              </a:rPr>
              <a:t>BIG STYLE</a:t>
            </a:r>
            <a:endParaRPr sz="1000" b="1">
              <a:solidFill>
                <a:schemeClr val="accent1"/>
              </a:solidFill>
            </a:endParaRPr>
          </a:p>
          <a:p>
            <a:pPr marL="0" lvl="0" indent="0" algn="l" rtl="0">
              <a:spcBef>
                <a:spcPts val="0"/>
              </a:spcBef>
              <a:spcAft>
                <a:spcPts val="0"/>
              </a:spcAft>
              <a:buNone/>
            </a:pPr>
            <a:r>
              <a:rPr lang="en" sz="1000"/>
              <a:t>Setup big style notifications, provide big picture and also (optional) the big large icon.</a:t>
            </a:r>
            <a:endParaRPr sz="1000"/>
          </a:p>
        </p:txBody>
      </p:sp>
      <p:sp>
        <p:nvSpPr>
          <p:cNvPr id="335" name="Google Shape;335;p43"/>
          <p:cNvSpPr txBox="1">
            <a:spLocks noGrp="1"/>
          </p:cNvSpPr>
          <p:nvPr>
            <p:ph type="body" idx="4294967295"/>
          </p:nvPr>
        </p:nvSpPr>
        <p:spPr>
          <a:xfrm>
            <a:off x="6370525" y="2375750"/>
            <a:ext cx="2501700" cy="54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b="1" dirty="0">
                <a:solidFill>
                  <a:schemeClr val="accent1"/>
                </a:solidFill>
              </a:rPr>
              <a:t>Pending Intent</a:t>
            </a:r>
            <a:endParaRPr sz="1000" b="1" dirty="0">
              <a:solidFill>
                <a:schemeClr val="accent1"/>
              </a:solidFill>
            </a:endParaRPr>
          </a:p>
          <a:p>
            <a:pPr marL="0" lvl="0" indent="0" algn="l" rtl="0">
              <a:spcBef>
                <a:spcPts val="0"/>
              </a:spcBef>
              <a:spcAft>
                <a:spcPts val="0"/>
              </a:spcAft>
              <a:buNone/>
            </a:pPr>
            <a:r>
              <a:rPr lang="en" sz="1000" dirty="0"/>
              <a:t>It allows notification to be clicked and trigger the pending intent (invoke app Main Activity)</a:t>
            </a:r>
            <a:endParaRPr sz="1000" dirty="0"/>
          </a:p>
        </p:txBody>
      </p:sp>
      <p:cxnSp>
        <p:nvCxnSpPr>
          <p:cNvPr id="336" name="Google Shape;336;p43"/>
          <p:cNvCxnSpPr>
            <a:stCxn id="335" idx="1"/>
          </p:cNvCxnSpPr>
          <p:nvPr/>
        </p:nvCxnSpPr>
        <p:spPr>
          <a:xfrm flipH="1">
            <a:off x="5021125" y="2646200"/>
            <a:ext cx="1349400" cy="582300"/>
          </a:xfrm>
          <a:prstGeom prst="curvedConnector3">
            <a:avLst>
              <a:gd name="adj1" fmla="val 88456"/>
            </a:avLst>
          </a:prstGeom>
          <a:noFill/>
          <a:ln w="28575" cap="flat" cmpd="sng">
            <a:solidFill>
              <a:schemeClr val="accent1"/>
            </a:solidFill>
            <a:prstDash val="solid"/>
            <a:round/>
            <a:headEnd type="none" w="med" len="med"/>
            <a:tailEnd type="triangl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4"/>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Try in Create Todo</a:t>
            </a:r>
            <a:endParaRPr/>
          </a:p>
        </p:txBody>
      </p:sp>
      <p:sp>
        <p:nvSpPr>
          <p:cNvPr id="342" name="Google Shape;342;p44"/>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34</a:t>
            </a:fld>
            <a:endParaRPr/>
          </a:p>
        </p:txBody>
      </p:sp>
      <p:sp>
        <p:nvSpPr>
          <p:cNvPr id="343" name="Google Shape;343;p44"/>
          <p:cNvSpPr txBox="1">
            <a:spLocks noGrp="1"/>
          </p:cNvSpPr>
          <p:nvPr>
            <p:ph type="body" idx="1"/>
          </p:nvPr>
        </p:nvSpPr>
        <p:spPr>
          <a:xfrm>
            <a:off x="691200" y="1511100"/>
            <a:ext cx="7761600" cy="28689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dirty="0"/>
              <a:t>Add following codes in Create Todo Button Listener (CreateTodoFragment.kt)</a:t>
            </a:r>
            <a:endParaRPr dirty="0"/>
          </a:p>
          <a:p>
            <a:pPr marL="0" lvl="0" indent="0" algn="l" rtl="0">
              <a:spcBef>
                <a:spcPts val="600"/>
              </a:spcBef>
              <a:spcAft>
                <a:spcPts val="0"/>
              </a:spcAft>
              <a:buNone/>
            </a:pPr>
            <a:endParaRPr dirty="0"/>
          </a:p>
          <a:p>
            <a:pPr marL="0" lvl="0" indent="0" algn="l" rtl="0">
              <a:spcBef>
                <a:spcPts val="600"/>
              </a:spcBef>
              <a:spcAft>
                <a:spcPts val="0"/>
              </a:spcAft>
              <a:buNone/>
            </a:pPr>
            <a:r>
              <a:rPr lang="en" sz="1600" dirty="0">
                <a:latin typeface="Consolas"/>
                <a:ea typeface="Consolas"/>
                <a:cs typeface="Consolas"/>
                <a:sym typeface="Consolas"/>
              </a:rPr>
              <a:t>NotificationHelper(view.context)</a:t>
            </a:r>
            <a:endParaRPr sz="1600" dirty="0">
              <a:latin typeface="Consolas"/>
              <a:ea typeface="Consolas"/>
              <a:cs typeface="Consolas"/>
              <a:sym typeface="Consolas"/>
            </a:endParaRPr>
          </a:p>
          <a:p>
            <a:pPr marL="0" lvl="0" indent="457200" algn="l" rtl="0">
              <a:spcBef>
                <a:spcPts val="600"/>
              </a:spcBef>
              <a:spcAft>
                <a:spcPts val="0"/>
              </a:spcAft>
              <a:buNone/>
            </a:pPr>
            <a:r>
              <a:rPr lang="en" sz="1600" dirty="0">
                <a:latin typeface="Consolas"/>
                <a:ea typeface="Consolas"/>
                <a:cs typeface="Consolas"/>
                <a:sym typeface="Consolas"/>
              </a:rPr>
              <a:t>.createNotification("Todo Created", </a:t>
            </a:r>
            <a:endParaRPr sz="1600" dirty="0">
              <a:latin typeface="Consolas"/>
              <a:ea typeface="Consolas"/>
              <a:cs typeface="Consolas"/>
              <a:sym typeface="Consolas"/>
            </a:endParaRPr>
          </a:p>
          <a:p>
            <a:pPr marL="1828800" lvl="0" indent="457200" algn="l" rtl="0">
              <a:spcBef>
                <a:spcPts val="600"/>
              </a:spcBef>
              <a:spcAft>
                <a:spcPts val="0"/>
              </a:spcAft>
              <a:buNone/>
            </a:pPr>
            <a:r>
              <a:rPr lang="en" sz="1600" dirty="0">
                <a:latin typeface="Consolas"/>
                <a:ea typeface="Consolas"/>
                <a:cs typeface="Consolas"/>
                <a:sym typeface="Consolas"/>
              </a:rPr>
              <a:t>    "A new todo has been created! Stay focus!")</a:t>
            </a:r>
            <a:endParaRPr sz="1600" dirty="0">
              <a:latin typeface="Consolas"/>
              <a:ea typeface="Consolas"/>
              <a:cs typeface="Consolas"/>
              <a:sym typeface="Consola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5"/>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WorkManager</a:t>
            </a:r>
            <a:endParaRPr/>
          </a:p>
        </p:txBody>
      </p:sp>
      <p:sp>
        <p:nvSpPr>
          <p:cNvPr id="349" name="Google Shape;349;p45"/>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35</a:t>
            </a:fld>
            <a:endParaRPr/>
          </a:p>
        </p:txBody>
      </p:sp>
      <p:sp>
        <p:nvSpPr>
          <p:cNvPr id="350" name="Google Shape;350;p45"/>
          <p:cNvSpPr txBox="1">
            <a:spLocks noGrp="1"/>
          </p:cNvSpPr>
          <p:nvPr>
            <p:ph type="body" idx="1"/>
          </p:nvPr>
        </p:nvSpPr>
        <p:spPr>
          <a:xfrm>
            <a:off x="691200" y="1511100"/>
            <a:ext cx="7761600" cy="28689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dirty="0"/>
              <a:t>The next goal is to create a delayed notification even the app is no longer active</a:t>
            </a:r>
            <a:endParaRPr dirty="0"/>
          </a:p>
          <a:p>
            <a:pPr marL="457200" lvl="0" indent="-381000" algn="l" rtl="0">
              <a:spcBef>
                <a:spcPts val="0"/>
              </a:spcBef>
              <a:spcAft>
                <a:spcPts val="0"/>
              </a:spcAft>
              <a:buSzPts val="2400"/>
              <a:buChar char="▣"/>
            </a:pPr>
            <a:r>
              <a:rPr lang="en" dirty="0"/>
              <a:t>In that case, it requires WorkManager API</a:t>
            </a:r>
            <a:endParaRPr dirty="0"/>
          </a:p>
          <a:p>
            <a:pPr marL="457200" lvl="0" indent="-381000" algn="l" rtl="0">
              <a:spcBef>
                <a:spcPts val="0"/>
              </a:spcBef>
              <a:spcAft>
                <a:spcPts val="0"/>
              </a:spcAft>
              <a:buSzPts val="2400"/>
              <a:buChar char="▣"/>
            </a:pPr>
            <a:r>
              <a:rPr lang="en" dirty="0"/>
              <a:t>Open the gradle and add following dependency (adjust the version number as needed):</a:t>
            </a:r>
            <a:endParaRPr dirty="0"/>
          </a:p>
          <a:p>
            <a:pPr marL="0" lvl="0" indent="0" algn="l" rtl="0">
              <a:spcBef>
                <a:spcPts val="600"/>
              </a:spcBef>
              <a:spcAft>
                <a:spcPts val="0"/>
              </a:spcAft>
              <a:buNone/>
            </a:pPr>
            <a:r>
              <a:rPr lang="en" dirty="0"/>
              <a:t> </a:t>
            </a:r>
            <a:r>
              <a:rPr lang="en" sz="1600" dirty="0">
                <a:latin typeface="Consolas"/>
                <a:ea typeface="Consolas"/>
                <a:cs typeface="Consolas"/>
                <a:sym typeface="Consolas"/>
              </a:rPr>
              <a:t>implementation "androidx.work:work-runtime-ktx:2.7.1"</a:t>
            </a:r>
            <a:endParaRPr sz="1600" dirty="0">
              <a:latin typeface="Consolas"/>
              <a:ea typeface="Consolas"/>
              <a:cs typeface="Consolas"/>
              <a:sym typeface="Consolas"/>
            </a:endParaRPr>
          </a:p>
          <a:p>
            <a:pPr marL="457200" lvl="0" indent="-381000" algn="l" rtl="0">
              <a:spcBef>
                <a:spcPts val="600"/>
              </a:spcBef>
              <a:spcAft>
                <a:spcPts val="0"/>
              </a:spcAft>
              <a:buSzPts val="2400"/>
              <a:buChar char="▣"/>
            </a:pPr>
            <a:r>
              <a:rPr lang="en" dirty="0"/>
              <a:t>Dont forget to </a:t>
            </a:r>
            <a:r>
              <a:rPr lang="en" b="1" dirty="0"/>
              <a:t>sync now</a:t>
            </a:r>
            <a:endParaRPr sz="1600" b="1" dirty="0">
              <a:latin typeface="Consolas"/>
              <a:ea typeface="Consolas"/>
              <a:cs typeface="Consolas"/>
              <a:sym typeface="Consola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6"/>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Worker Class</a:t>
            </a:r>
            <a:endParaRPr/>
          </a:p>
        </p:txBody>
      </p:sp>
      <p:sp>
        <p:nvSpPr>
          <p:cNvPr id="356" name="Google Shape;356;p46"/>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36</a:t>
            </a:fld>
            <a:endParaRPr/>
          </a:p>
        </p:txBody>
      </p:sp>
      <p:sp>
        <p:nvSpPr>
          <p:cNvPr id="357" name="Google Shape;357;p46"/>
          <p:cNvSpPr txBox="1">
            <a:spLocks noGrp="1"/>
          </p:cNvSpPr>
          <p:nvPr>
            <p:ph type="body" idx="1"/>
          </p:nvPr>
        </p:nvSpPr>
        <p:spPr>
          <a:xfrm>
            <a:off x="795175" y="1505463"/>
            <a:ext cx="7761600" cy="28689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a:t>Right click on the Util package &gt; new &gt; Kotlin class</a:t>
            </a:r>
            <a:endParaRPr/>
          </a:p>
          <a:p>
            <a:pPr marL="457200" lvl="0" indent="-381000" algn="l" rtl="0">
              <a:spcBef>
                <a:spcPts val="0"/>
              </a:spcBef>
              <a:spcAft>
                <a:spcPts val="0"/>
              </a:spcAft>
              <a:buSzPts val="2400"/>
              <a:buChar char="▣"/>
            </a:pPr>
            <a:r>
              <a:rPr lang="en"/>
              <a:t>Set name as “TodoWorker”, set kind as “class”</a:t>
            </a:r>
            <a:endParaRPr/>
          </a:p>
          <a:p>
            <a:pPr marL="0" lvl="0" indent="0" algn="l" rtl="0">
              <a:spcBef>
                <a:spcPts val="60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7"/>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Worker Class</a:t>
            </a:r>
            <a:endParaRPr/>
          </a:p>
        </p:txBody>
      </p:sp>
      <p:sp>
        <p:nvSpPr>
          <p:cNvPr id="363" name="Google Shape;363;p47"/>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37</a:t>
            </a:fld>
            <a:endParaRPr/>
          </a:p>
        </p:txBody>
      </p:sp>
      <p:pic>
        <p:nvPicPr>
          <p:cNvPr id="364" name="Google Shape;364;p47"/>
          <p:cNvPicPr preferRelativeResize="0"/>
          <p:nvPr/>
        </p:nvPicPr>
        <p:blipFill>
          <a:blip r:embed="rId3">
            <a:alphaModFix/>
          </a:blip>
          <a:stretch>
            <a:fillRect/>
          </a:stretch>
        </p:blipFill>
        <p:spPr>
          <a:xfrm>
            <a:off x="152400" y="1647038"/>
            <a:ext cx="8839203" cy="2585742"/>
          </a:xfrm>
          <a:prstGeom prst="rect">
            <a:avLst/>
          </a:prstGeom>
          <a:noFill/>
          <a:ln>
            <a:noFill/>
          </a:ln>
        </p:spPr>
      </p:pic>
      <p:grpSp>
        <p:nvGrpSpPr>
          <p:cNvPr id="365" name="Google Shape;365;p47"/>
          <p:cNvGrpSpPr/>
          <p:nvPr/>
        </p:nvGrpSpPr>
        <p:grpSpPr>
          <a:xfrm>
            <a:off x="490812" y="2240960"/>
            <a:ext cx="8434418" cy="1760028"/>
            <a:chOff x="3782700" y="1538288"/>
            <a:chExt cx="22728155" cy="5137269"/>
          </a:xfrm>
        </p:grpSpPr>
        <p:sp>
          <p:nvSpPr>
            <p:cNvPr id="366" name="Google Shape;366;p47"/>
            <p:cNvSpPr/>
            <p:nvPr/>
          </p:nvSpPr>
          <p:spPr>
            <a:xfrm>
              <a:off x="3782700" y="6316157"/>
              <a:ext cx="359400" cy="359400"/>
            </a:xfrm>
            <a:prstGeom prst="corner">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7"/>
            <p:cNvSpPr/>
            <p:nvPr/>
          </p:nvSpPr>
          <p:spPr>
            <a:xfrm rot="-5400000">
              <a:off x="26151455" y="6316157"/>
              <a:ext cx="359400" cy="359400"/>
            </a:xfrm>
            <a:prstGeom prst="corner">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7"/>
            <p:cNvSpPr/>
            <p:nvPr/>
          </p:nvSpPr>
          <p:spPr>
            <a:xfrm rot="5400000">
              <a:off x="3782700" y="1538288"/>
              <a:ext cx="359400" cy="359400"/>
            </a:xfrm>
            <a:prstGeom prst="corner">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7"/>
            <p:cNvSpPr/>
            <p:nvPr/>
          </p:nvSpPr>
          <p:spPr>
            <a:xfrm rot="10800000">
              <a:off x="26151455" y="1538288"/>
              <a:ext cx="359400" cy="359400"/>
            </a:xfrm>
            <a:prstGeom prst="corner">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47"/>
          <p:cNvSpPr txBox="1">
            <a:spLocks noGrp="1"/>
          </p:cNvSpPr>
          <p:nvPr>
            <p:ph type="body" idx="4294967295"/>
          </p:nvPr>
        </p:nvSpPr>
        <p:spPr>
          <a:xfrm>
            <a:off x="5951100" y="764925"/>
            <a:ext cx="2501700" cy="54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accent1"/>
                </a:solidFill>
              </a:rPr>
              <a:t>doWork</a:t>
            </a:r>
            <a:endParaRPr sz="1000" b="1">
              <a:solidFill>
                <a:schemeClr val="accent1"/>
              </a:solidFill>
            </a:endParaRPr>
          </a:p>
          <a:p>
            <a:pPr marL="0" lvl="0" indent="0" algn="l" rtl="0">
              <a:spcBef>
                <a:spcPts val="0"/>
              </a:spcBef>
              <a:spcAft>
                <a:spcPts val="0"/>
              </a:spcAft>
              <a:buNone/>
            </a:pPr>
            <a:r>
              <a:rPr lang="en" sz="1000"/>
              <a:t>This class have a Asynchronous function doWork() that trigger the creation of notification</a:t>
            </a:r>
            <a:endParaRPr sz="1000"/>
          </a:p>
        </p:txBody>
      </p:sp>
      <p:sp>
        <p:nvSpPr>
          <p:cNvPr id="371" name="Google Shape;371;p47"/>
          <p:cNvSpPr txBox="1">
            <a:spLocks noGrp="1"/>
          </p:cNvSpPr>
          <p:nvPr>
            <p:ph type="body" idx="4294967295"/>
          </p:nvPr>
        </p:nvSpPr>
        <p:spPr>
          <a:xfrm>
            <a:off x="5877225" y="4287200"/>
            <a:ext cx="2501700" cy="54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accent1"/>
                </a:solidFill>
              </a:rPr>
              <a:t>inputData</a:t>
            </a:r>
            <a:endParaRPr sz="1000" b="1">
              <a:solidFill>
                <a:schemeClr val="accent1"/>
              </a:solidFill>
            </a:endParaRPr>
          </a:p>
          <a:p>
            <a:pPr marL="0" lvl="0" indent="0" algn="l" rtl="0">
              <a:spcBef>
                <a:spcPts val="0"/>
              </a:spcBef>
              <a:spcAft>
                <a:spcPts val="0"/>
              </a:spcAft>
              <a:buNone/>
            </a:pPr>
            <a:r>
              <a:rPr lang="en" sz="1000"/>
              <a:t>This is a key-value object that contain information to be processed within the doWork()</a:t>
            </a:r>
            <a:endParaRPr sz="1000"/>
          </a:p>
        </p:txBody>
      </p:sp>
      <p:cxnSp>
        <p:nvCxnSpPr>
          <p:cNvPr id="372" name="Google Shape;372;p47"/>
          <p:cNvCxnSpPr/>
          <p:nvPr/>
        </p:nvCxnSpPr>
        <p:spPr>
          <a:xfrm rot="10800000">
            <a:off x="4542225" y="3417950"/>
            <a:ext cx="1335000" cy="1139700"/>
          </a:xfrm>
          <a:prstGeom prst="curvedConnector3">
            <a:avLst>
              <a:gd name="adj1" fmla="val 92489"/>
            </a:avLst>
          </a:prstGeom>
          <a:noFill/>
          <a:ln w="28575" cap="flat" cmpd="sng">
            <a:solidFill>
              <a:schemeClr val="accent1"/>
            </a:solidFill>
            <a:prstDash val="solid"/>
            <a:round/>
            <a:headEnd type="none" w="med" len="med"/>
            <a:tailEnd type="triangle" w="med" len="med"/>
          </a:ln>
        </p:spPr>
      </p:cxnSp>
      <p:cxnSp>
        <p:nvCxnSpPr>
          <p:cNvPr id="373" name="Google Shape;373;p47"/>
          <p:cNvCxnSpPr>
            <a:stCxn id="370" idx="3"/>
          </p:cNvCxnSpPr>
          <p:nvPr/>
        </p:nvCxnSpPr>
        <p:spPr>
          <a:xfrm flipH="1">
            <a:off x="6468300" y="1035375"/>
            <a:ext cx="1984500" cy="1194600"/>
          </a:xfrm>
          <a:prstGeom prst="curvedConnector3">
            <a:avLst>
              <a:gd name="adj1" fmla="val -11999"/>
            </a:avLst>
          </a:prstGeom>
          <a:noFill/>
          <a:ln w="28575" cap="flat" cmpd="sng">
            <a:solidFill>
              <a:schemeClr val="accent1"/>
            </a:solidFill>
            <a:prstDash val="solid"/>
            <a:round/>
            <a:headEnd type="none" w="med" len="med"/>
            <a:tailEnd type="triangl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8"/>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Delay Work Request</a:t>
            </a:r>
            <a:endParaRPr/>
          </a:p>
        </p:txBody>
      </p:sp>
      <p:sp>
        <p:nvSpPr>
          <p:cNvPr id="379" name="Google Shape;379;p48"/>
          <p:cNvSpPr txBox="1">
            <a:spLocks noGrp="1"/>
          </p:cNvSpPr>
          <p:nvPr>
            <p:ph type="body" idx="1"/>
          </p:nvPr>
        </p:nvSpPr>
        <p:spPr>
          <a:xfrm>
            <a:off x="691200" y="1511100"/>
            <a:ext cx="7761600" cy="28689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a:t>Open the Create todo Button Listener, add following code</a:t>
            </a:r>
            <a:endParaRPr/>
          </a:p>
        </p:txBody>
      </p:sp>
      <p:sp>
        <p:nvSpPr>
          <p:cNvPr id="380" name="Google Shape;380;p48"/>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38</a:t>
            </a:fld>
            <a:endParaRPr/>
          </a:p>
        </p:txBody>
      </p:sp>
      <p:pic>
        <p:nvPicPr>
          <p:cNvPr id="381" name="Google Shape;381;p48"/>
          <p:cNvPicPr preferRelativeResize="0"/>
          <p:nvPr/>
        </p:nvPicPr>
        <p:blipFill>
          <a:blip r:embed="rId3">
            <a:alphaModFix/>
          </a:blip>
          <a:stretch>
            <a:fillRect/>
          </a:stretch>
        </p:blipFill>
        <p:spPr>
          <a:xfrm>
            <a:off x="0" y="2634990"/>
            <a:ext cx="9144000" cy="218922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9"/>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Delay Work Request</a:t>
            </a:r>
            <a:endParaRPr/>
          </a:p>
        </p:txBody>
      </p:sp>
      <p:sp>
        <p:nvSpPr>
          <p:cNvPr id="387" name="Google Shape;387;p49"/>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39</a:t>
            </a:fld>
            <a:endParaRPr/>
          </a:p>
        </p:txBody>
      </p:sp>
      <p:pic>
        <p:nvPicPr>
          <p:cNvPr id="388" name="Google Shape;388;p49"/>
          <p:cNvPicPr preferRelativeResize="0"/>
          <p:nvPr/>
        </p:nvPicPr>
        <p:blipFill>
          <a:blip r:embed="rId3">
            <a:alphaModFix/>
          </a:blip>
          <a:stretch>
            <a:fillRect/>
          </a:stretch>
        </p:blipFill>
        <p:spPr>
          <a:xfrm>
            <a:off x="0" y="2634990"/>
            <a:ext cx="9144000" cy="2189220"/>
          </a:xfrm>
          <a:prstGeom prst="rect">
            <a:avLst/>
          </a:prstGeom>
          <a:noFill/>
          <a:ln>
            <a:noFill/>
          </a:ln>
        </p:spPr>
      </p:pic>
      <p:grpSp>
        <p:nvGrpSpPr>
          <p:cNvPr id="389" name="Google Shape;389;p49"/>
          <p:cNvGrpSpPr/>
          <p:nvPr/>
        </p:nvGrpSpPr>
        <p:grpSpPr>
          <a:xfrm>
            <a:off x="378537" y="2834735"/>
            <a:ext cx="6758018" cy="540828"/>
            <a:chOff x="3782700" y="1538288"/>
            <a:chExt cx="18210775" cy="1578600"/>
          </a:xfrm>
        </p:grpSpPr>
        <p:sp>
          <p:nvSpPr>
            <p:cNvPr id="390" name="Google Shape;390;p49"/>
            <p:cNvSpPr/>
            <p:nvPr/>
          </p:nvSpPr>
          <p:spPr>
            <a:xfrm>
              <a:off x="3782700" y="2757488"/>
              <a:ext cx="359400" cy="359400"/>
            </a:xfrm>
            <a:prstGeom prst="corner">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9"/>
            <p:cNvSpPr/>
            <p:nvPr/>
          </p:nvSpPr>
          <p:spPr>
            <a:xfrm rot="-5400000">
              <a:off x="21634075" y="2757488"/>
              <a:ext cx="359400" cy="359400"/>
            </a:xfrm>
            <a:prstGeom prst="corner">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9"/>
            <p:cNvSpPr/>
            <p:nvPr/>
          </p:nvSpPr>
          <p:spPr>
            <a:xfrm rot="5400000">
              <a:off x="3782700" y="1538288"/>
              <a:ext cx="359400" cy="359400"/>
            </a:xfrm>
            <a:prstGeom prst="corner">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9"/>
            <p:cNvSpPr/>
            <p:nvPr/>
          </p:nvSpPr>
          <p:spPr>
            <a:xfrm rot="10800000">
              <a:off x="21634075" y="1538288"/>
              <a:ext cx="359400" cy="359400"/>
            </a:xfrm>
            <a:prstGeom prst="corner">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49"/>
          <p:cNvSpPr txBox="1">
            <a:spLocks noGrp="1"/>
          </p:cNvSpPr>
          <p:nvPr>
            <p:ph type="body" idx="4294967295"/>
          </p:nvPr>
        </p:nvSpPr>
        <p:spPr>
          <a:xfrm>
            <a:off x="1475575" y="1607750"/>
            <a:ext cx="2501700" cy="54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accent1"/>
                </a:solidFill>
              </a:rPr>
              <a:t>Delay</a:t>
            </a:r>
            <a:endParaRPr sz="1000" b="1">
              <a:solidFill>
                <a:schemeClr val="accent1"/>
              </a:solidFill>
            </a:endParaRPr>
          </a:p>
          <a:p>
            <a:pPr marL="0" lvl="0" indent="0" algn="l" rtl="0">
              <a:spcBef>
                <a:spcPts val="0"/>
              </a:spcBef>
              <a:spcAft>
                <a:spcPts val="0"/>
              </a:spcAft>
              <a:buNone/>
            </a:pPr>
            <a:r>
              <a:rPr lang="en" sz="1000"/>
              <a:t>One time request setting up the delay of 30 seconds. This means the notification will show 30 seconds later after work queued</a:t>
            </a:r>
            <a:endParaRPr sz="1000"/>
          </a:p>
        </p:txBody>
      </p:sp>
      <p:cxnSp>
        <p:nvCxnSpPr>
          <p:cNvPr id="395" name="Google Shape;395;p49"/>
          <p:cNvCxnSpPr>
            <a:stCxn id="394" idx="1"/>
          </p:cNvCxnSpPr>
          <p:nvPr/>
        </p:nvCxnSpPr>
        <p:spPr>
          <a:xfrm flipH="1">
            <a:off x="957475" y="1878200"/>
            <a:ext cx="518100" cy="693600"/>
          </a:xfrm>
          <a:prstGeom prst="curvedConnector2">
            <a:avLst/>
          </a:prstGeom>
          <a:noFill/>
          <a:ln w="28575" cap="flat" cmpd="sng">
            <a:solidFill>
              <a:schemeClr val="accent1"/>
            </a:solidFill>
            <a:prstDash val="solid"/>
            <a:round/>
            <a:headEnd type="none" w="med" len="med"/>
            <a:tailEnd type="triangl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4"/>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Notification Styles - Big Text</a:t>
            </a:r>
            <a:endParaRPr/>
          </a:p>
        </p:txBody>
      </p:sp>
      <p:sp>
        <p:nvSpPr>
          <p:cNvPr id="86" name="Google Shape;86;p14"/>
          <p:cNvSpPr txBox="1">
            <a:spLocks noGrp="1"/>
          </p:cNvSpPr>
          <p:nvPr>
            <p:ph type="body" idx="1"/>
          </p:nvPr>
        </p:nvSpPr>
        <p:spPr>
          <a:xfrm>
            <a:off x="691200" y="1511100"/>
            <a:ext cx="7761600" cy="2868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a:p>
        </p:txBody>
      </p:sp>
      <p:sp>
        <p:nvSpPr>
          <p:cNvPr id="87" name="Google Shape;87;p14"/>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pic>
        <p:nvPicPr>
          <p:cNvPr id="88" name="Google Shape;88;p14"/>
          <p:cNvPicPr preferRelativeResize="0"/>
          <p:nvPr/>
        </p:nvPicPr>
        <p:blipFill>
          <a:blip r:embed="rId3">
            <a:alphaModFix/>
          </a:blip>
          <a:stretch>
            <a:fillRect/>
          </a:stretch>
        </p:blipFill>
        <p:spPr>
          <a:xfrm>
            <a:off x="943525" y="1640625"/>
            <a:ext cx="5010150" cy="26098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0"/>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Delay Work Request</a:t>
            </a:r>
            <a:endParaRPr/>
          </a:p>
        </p:txBody>
      </p:sp>
      <p:sp>
        <p:nvSpPr>
          <p:cNvPr id="401" name="Google Shape;401;p50"/>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40</a:t>
            </a:fld>
            <a:endParaRPr/>
          </a:p>
        </p:txBody>
      </p:sp>
      <p:pic>
        <p:nvPicPr>
          <p:cNvPr id="402" name="Google Shape;402;p50"/>
          <p:cNvPicPr preferRelativeResize="0"/>
          <p:nvPr/>
        </p:nvPicPr>
        <p:blipFill>
          <a:blip r:embed="rId3">
            <a:alphaModFix/>
          </a:blip>
          <a:stretch>
            <a:fillRect/>
          </a:stretch>
        </p:blipFill>
        <p:spPr>
          <a:xfrm>
            <a:off x="0" y="2634990"/>
            <a:ext cx="9144000" cy="2189220"/>
          </a:xfrm>
          <a:prstGeom prst="rect">
            <a:avLst/>
          </a:prstGeom>
          <a:noFill/>
          <a:ln>
            <a:noFill/>
          </a:ln>
        </p:spPr>
      </p:pic>
      <p:grpSp>
        <p:nvGrpSpPr>
          <p:cNvPr id="403" name="Google Shape;403;p50"/>
          <p:cNvGrpSpPr/>
          <p:nvPr/>
        </p:nvGrpSpPr>
        <p:grpSpPr>
          <a:xfrm>
            <a:off x="489862" y="3257785"/>
            <a:ext cx="8510618" cy="921828"/>
            <a:chOff x="3782700" y="1538288"/>
            <a:chExt cx="22933491" cy="2690684"/>
          </a:xfrm>
        </p:grpSpPr>
        <p:sp>
          <p:nvSpPr>
            <p:cNvPr id="404" name="Google Shape;404;p50"/>
            <p:cNvSpPr/>
            <p:nvPr/>
          </p:nvSpPr>
          <p:spPr>
            <a:xfrm>
              <a:off x="3782700" y="3869572"/>
              <a:ext cx="359400" cy="359400"/>
            </a:xfrm>
            <a:prstGeom prst="corner">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0"/>
            <p:cNvSpPr/>
            <p:nvPr/>
          </p:nvSpPr>
          <p:spPr>
            <a:xfrm rot="-5400000">
              <a:off x="26356791" y="3869572"/>
              <a:ext cx="359400" cy="359400"/>
            </a:xfrm>
            <a:prstGeom prst="corner">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0"/>
            <p:cNvSpPr/>
            <p:nvPr/>
          </p:nvSpPr>
          <p:spPr>
            <a:xfrm rot="5400000">
              <a:off x="3782700" y="1538288"/>
              <a:ext cx="359400" cy="359400"/>
            </a:xfrm>
            <a:prstGeom prst="corner">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0"/>
            <p:cNvSpPr/>
            <p:nvPr/>
          </p:nvSpPr>
          <p:spPr>
            <a:xfrm rot="10800000">
              <a:off x="26356791" y="1538288"/>
              <a:ext cx="359400" cy="359400"/>
            </a:xfrm>
            <a:prstGeom prst="corner">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 name="Google Shape;408;p50"/>
          <p:cNvSpPr txBox="1">
            <a:spLocks noGrp="1"/>
          </p:cNvSpPr>
          <p:nvPr>
            <p:ph type="body" idx="4294967295"/>
          </p:nvPr>
        </p:nvSpPr>
        <p:spPr>
          <a:xfrm>
            <a:off x="5149500" y="1552075"/>
            <a:ext cx="2501700" cy="54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accent1"/>
                </a:solidFill>
              </a:rPr>
              <a:t>Key-Value Pair</a:t>
            </a:r>
            <a:endParaRPr sz="1000" b="1">
              <a:solidFill>
                <a:schemeClr val="accent1"/>
              </a:solidFill>
            </a:endParaRPr>
          </a:p>
          <a:p>
            <a:pPr marL="0" lvl="0" indent="0" algn="l" rtl="0">
              <a:spcBef>
                <a:spcPts val="0"/>
              </a:spcBef>
              <a:spcAft>
                <a:spcPts val="0"/>
              </a:spcAft>
              <a:buNone/>
            </a:pPr>
            <a:r>
              <a:rPr lang="en" sz="1000"/>
              <a:t>This is a InputData object thar constructed from the key and value pair. Left part is the key, and the the right part after “to” is the value</a:t>
            </a:r>
            <a:endParaRPr sz="1000"/>
          </a:p>
        </p:txBody>
      </p:sp>
      <p:cxnSp>
        <p:nvCxnSpPr>
          <p:cNvPr id="409" name="Google Shape;409;p50"/>
          <p:cNvCxnSpPr>
            <a:stCxn id="408" idx="3"/>
          </p:cNvCxnSpPr>
          <p:nvPr/>
        </p:nvCxnSpPr>
        <p:spPr>
          <a:xfrm flipH="1">
            <a:off x="5744700" y="1822525"/>
            <a:ext cx="1906500" cy="1829100"/>
          </a:xfrm>
          <a:prstGeom prst="curvedConnector3">
            <a:avLst>
              <a:gd name="adj1" fmla="val -12490"/>
            </a:avLst>
          </a:prstGeom>
          <a:noFill/>
          <a:ln w="28575" cap="flat" cmpd="sng">
            <a:solidFill>
              <a:schemeClr val="accent1"/>
            </a:solidFill>
            <a:prstDash val="solid"/>
            <a:round/>
            <a:headEnd type="none" w="med" len="med"/>
            <a:tailEnd type="triangle" w="med" len="med"/>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51"/>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Delay Work Request</a:t>
            </a:r>
            <a:endParaRPr/>
          </a:p>
        </p:txBody>
      </p:sp>
      <p:sp>
        <p:nvSpPr>
          <p:cNvPr id="415" name="Google Shape;415;p51"/>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41</a:t>
            </a:fld>
            <a:endParaRPr/>
          </a:p>
        </p:txBody>
      </p:sp>
      <p:pic>
        <p:nvPicPr>
          <p:cNvPr id="416" name="Google Shape;416;p51"/>
          <p:cNvPicPr preferRelativeResize="0"/>
          <p:nvPr/>
        </p:nvPicPr>
        <p:blipFill>
          <a:blip r:embed="rId3">
            <a:alphaModFix/>
          </a:blip>
          <a:stretch>
            <a:fillRect/>
          </a:stretch>
        </p:blipFill>
        <p:spPr>
          <a:xfrm>
            <a:off x="0" y="2634990"/>
            <a:ext cx="9144000" cy="2189220"/>
          </a:xfrm>
          <a:prstGeom prst="rect">
            <a:avLst/>
          </a:prstGeom>
          <a:noFill/>
          <a:ln>
            <a:noFill/>
          </a:ln>
        </p:spPr>
      </p:pic>
      <p:sp>
        <p:nvSpPr>
          <p:cNvPr id="417" name="Google Shape;417;p51"/>
          <p:cNvSpPr txBox="1">
            <a:spLocks noGrp="1"/>
          </p:cNvSpPr>
          <p:nvPr>
            <p:ph type="body" idx="4294967295"/>
          </p:nvPr>
        </p:nvSpPr>
        <p:spPr>
          <a:xfrm>
            <a:off x="5149500" y="1552075"/>
            <a:ext cx="2501700" cy="54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accent1"/>
                </a:solidFill>
              </a:rPr>
              <a:t>Enqueue</a:t>
            </a:r>
            <a:endParaRPr sz="1000" b="1">
              <a:solidFill>
                <a:schemeClr val="accent1"/>
              </a:solidFill>
            </a:endParaRPr>
          </a:p>
          <a:p>
            <a:pPr marL="0" lvl="0" indent="0" algn="l" rtl="0">
              <a:spcBef>
                <a:spcPts val="0"/>
              </a:spcBef>
              <a:spcAft>
                <a:spcPts val="0"/>
              </a:spcAft>
              <a:buNone/>
            </a:pPr>
            <a:r>
              <a:rPr lang="en" sz="1000"/>
              <a:t>This is where the work request is being queued. It will be registered on the android system and 30 seconds later will launch the notification.</a:t>
            </a:r>
            <a:endParaRPr sz="1000"/>
          </a:p>
        </p:txBody>
      </p:sp>
      <p:grpSp>
        <p:nvGrpSpPr>
          <p:cNvPr id="418" name="Google Shape;418;p51"/>
          <p:cNvGrpSpPr/>
          <p:nvPr/>
        </p:nvGrpSpPr>
        <p:grpSpPr>
          <a:xfrm>
            <a:off x="73737" y="4282535"/>
            <a:ext cx="7443818" cy="540828"/>
            <a:chOff x="3782700" y="1538288"/>
            <a:chExt cx="20058794" cy="1578600"/>
          </a:xfrm>
        </p:grpSpPr>
        <p:sp>
          <p:nvSpPr>
            <p:cNvPr id="419" name="Google Shape;419;p51"/>
            <p:cNvSpPr/>
            <p:nvPr/>
          </p:nvSpPr>
          <p:spPr>
            <a:xfrm>
              <a:off x="3782700" y="2757488"/>
              <a:ext cx="359400" cy="359400"/>
            </a:xfrm>
            <a:prstGeom prst="corner">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1"/>
            <p:cNvSpPr/>
            <p:nvPr/>
          </p:nvSpPr>
          <p:spPr>
            <a:xfrm rot="-5400000">
              <a:off x="23482094" y="2757488"/>
              <a:ext cx="359400" cy="359400"/>
            </a:xfrm>
            <a:prstGeom prst="corner">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1"/>
            <p:cNvSpPr/>
            <p:nvPr/>
          </p:nvSpPr>
          <p:spPr>
            <a:xfrm rot="5400000">
              <a:off x="3782700" y="1538288"/>
              <a:ext cx="359400" cy="359400"/>
            </a:xfrm>
            <a:prstGeom prst="corner">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1"/>
            <p:cNvSpPr/>
            <p:nvPr/>
          </p:nvSpPr>
          <p:spPr>
            <a:xfrm rot="10800000">
              <a:off x="23482094" y="1538288"/>
              <a:ext cx="359400" cy="359400"/>
            </a:xfrm>
            <a:prstGeom prst="corner">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23" name="Google Shape;423;p51"/>
          <p:cNvCxnSpPr>
            <a:stCxn id="417" idx="3"/>
          </p:cNvCxnSpPr>
          <p:nvPr/>
        </p:nvCxnSpPr>
        <p:spPr>
          <a:xfrm flipH="1">
            <a:off x="6089700" y="1822525"/>
            <a:ext cx="1561500" cy="2430300"/>
          </a:xfrm>
          <a:prstGeom prst="curvedConnector4">
            <a:avLst>
              <a:gd name="adj1" fmla="val -56862"/>
              <a:gd name="adj2" fmla="val 81219"/>
            </a:avLst>
          </a:prstGeom>
          <a:noFill/>
          <a:ln w="28575" cap="flat" cmpd="sng">
            <a:solidFill>
              <a:schemeClr val="accent1"/>
            </a:solidFill>
            <a:prstDash val="solid"/>
            <a:round/>
            <a:headEnd type="none" w="med" len="med"/>
            <a:tailEnd type="triangle" w="med" len="med"/>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27"/>
        <p:cNvGrpSpPr/>
        <p:nvPr/>
      </p:nvGrpSpPr>
      <p:grpSpPr>
        <a:xfrm>
          <a:off x="0" y="0"/>
          <a:ext cx="0" cy="0"/>
          <a:chOff x="0" y="0"/>
          <a:chExt cx="0" cy="0"/>
        </a:xfrm>
      </p:grpSpPr>
      <p:sp>
        <p:nvSpPr>
          <p:cNvPr id="428" name="Google Shape;428;p52"/>
          <p:cNvSpPr txBox="1">
            <a:spLocks noGrp="1"/>
          </p:cNvSpPr>
          <p:nvPr>
            <p:ph type="body" idx="4294967295"/>
          </p:nvPr>
        </p:nvSpPr>
        <p:spPr>
          <a:xfrm>
            <a:off x="828475" y="2830744"/>
            <a:ext cx="4043400" cy="14802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sz="3000" b="1"/>
              <a:t>Run The Project</a:t>
            </a:r>
            <a:endParaRPr sz="3000" b="1"/>
          </a:p>
          <a:p>
            <a:pPr marL="0" lvl="0" indent="0" algn="l" rtl="0">
              <a:spcBef>
                <a:spcPts val="600"/>
              </a:spcBef>
              <a:spcAft>
                <a:spcPts val="0"/>
              </a:spcAft>
              <a:buNone/>
            </a:pPr>
            <a:r>
              <a:rPr lang="en" sz="2000"/>
              <a:t>Create a new Todo. Close the app. Wait 30 seconds.</a:t>
            </a:r>
            <a:endParaRPr sz="2000"/>
          </a:p>
          <a:p>
            <a:pPr marL="0" lvl="0" indent="0" algn="l" rtl="0">
              <a:spcBef>
                <a:spcPts val="600"/>
              </a:spcBef>
              <a:spcAft>
                <a:spcPts val="0"/>
              </a:spcAft>
              <a:buNone/>
            </a:pPr>
            <a:endParaRPr sz="2000"/>
          </a:p>
          <a:p>
            <a:pPr marL="0" lvl="0" indent="0" algn="l" rtl="0">
              <a:spcBef>
                <a:spcPts val="600"/>
              </a:spcBef>
              <a:spcAft>
                <a:spcPts val="0"/>
              </a:spcAft>
              <a:buNone/>
            </a:pPr>
            <a:r>
              <a:rPr lang="en" sz="2000"/>
              <a:t>Do you see the notification?</a:t>
            </a:r>
            <a:endParaRPr sz="2000"/>
          </a:p>
        </p:txBody>
      </p:sp>
      <p:grpSp>
        <p:nvGrpSpPr>
          <p:cNvPr id="429" name="Google Shape;429;p52"/>
          <p:cNvGrpSpPr/>
          <p:nvPr/>
        </p:nvGrpSpPr>
        <p:grpSpPr>
          <a:xfrm>
            <a:off x="930469" y="914016"/>
            <a:ext cx="603499" cy="605867"/>
            <a:chOff x="3782700" y="1538287"/>
            <a:chExt cx="1578600" cy="1578600"/>
          </a:xfrm>
        </p:grpSpPr>
        <p:sp>
          <p:nvSpPr>
            <p:cNvPr id="430" name="Google Shape;430;p52"/>
            <p:cNvSpPr/>
            <p:nvPr/>
          </p:nvSpPr>
          <p:spPr>
            <a:xfrm>
              <a:off x="3782700" y="2757488"/>
              <a:ext cx="359400" cy="359400"/>
            </a:xfrm>
            <a:prstGeom prst="corner">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2"/>
            <p:cNvSpPr/>
            <p:nvPr/>
          </p:nvSpPr>
          <p:spPr>
            <a:xfrm rot="-5400000">
              <a:off x="5001900" y="2757487"/>
              <a:ext cx="359400" cy="359400"/>
            </a:xfrm>
            <a:prstGeom prst="corner">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2"/>
            <p:cNvSpPr/>
            <p:nvPr/>
          </p:nvSpPr>
          <p:spPr>
            <a:xfrm rot="5400000">
              <a:off x="3782700" y="1538288"/>
              <a:ext cx="359400" cy="359400"/>
            </a:xfrm>
            <a:prstGeom prst="corner">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2"/>
            <p:cNvSpPr/>
            <p:nvPr/>
          </p:nvSpPr>
          <p:spPr>
            <a:xfrm rot="10800000">
              <a:off x="5001900" y="1538287"/>
              <a:ext cx="359400" cy="359400"/>
            </a:xfrm>
            <a:prstGeom prst="corner">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52"/>
          <p:cNvGrpSpPr/>
          <p:nvPr/>
        </p:nvGrpSpPr>
        <p:grpSpPr>
          <a:xfrm>
            <a:off x="1072741" y="1098200"/>
            <a:ext cx="319659" cy="237367"/>
            <a:chOff x="5255200" y="3006475"/>
            <a:chExt cx="511700" cy="378575"/>
          </a:xfrm>
        </p:grpSpPr>
        <p:sp>
          <p:nvSpPr>
            <p:cNvPr id="435" name="Google Shape;435;p52"/>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52"/>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52"/>
          <p:cNvSpPr txBox="1">
            <a:spLocks noGrp="1"/>
          </p:cNvSpPr>
          <p:nvPr>
            <p:ph type="sldNum" idx="12"/>
          </p:nvPr>
        </p:nvSpPr>
        <p:spPr>
          <a:xfrm>
            <a:off x="4297650" y="4777483"/>
            <a:ext cx="548700" cy="30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42</a:t>
            </a:fld>
            <a:endParaRPr/>
          </a:p>
        </p:txBody>
      </p:sp>
      <p:grpSp>
        <p:nvGrpSpPr>
          <p:cNvPr id="438" name="Google Shape;438;p52"/>
          <p:cNvGrpSpPr/>
          <p:nvPr/>
        </p:nvGrpSpPr>
        <p:grpSpPr>
          <a:xfrm>
            <a:off x="5353200" y="373572"/>
            <a:ext cx="2119546" cy="4396359"/>
            <a:chOff x="2547150" y="238125"/>
            <a:chExt cx="2525675" cy="5238750"/>
          </a:xfrm>
        </p:grpSpPr>
        <p:sp>
          <p:nvSpPr>
            <p:cNvPr id="439" name="Google Shape;439;p52"/>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2"/>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2"/>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2"/>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43" name="Google Shape;443;p52"/>
          <p:cNvPicPr preferRelativeResize="0"/>
          <p:nvPr/>
        </p:nvPicPr>
        <p:blipFill rotWithShape="1">
          <a:blip r:embed="rId3">
            <a:alphaModFix/>
          </a:blip>
          <a:srcRect l="4652" t="11728" r="4652" b="10908"/>
          <a:stretch/>
        </p:blipFill>
        <p:spPr>
          <a:xfrm>
            <a:off x="5408875" y="768175"/>
            <a:ext cx="2023375" cy="361897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53"/>
          <p:cNvSpPr txBox="1">
            <a:spLocks noGrp="1"/>
          </p:cNvSpPr>
          <p:nvPr>
            <p:ph type="ctrTitle"/>
          </p:nvPr>
        </p:nvSpPr>
        <p:spPr>
          <a:xfrm>
            <a:off x="685800" y="2897794"/>
            <a:ext cx="4505400" cy="1432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9600">
                <a:solidFill>
                  <a:schemeClr val="accent2"/>
                </a:solidFill>
              </a:rPr>
              <a:t>2.</a:t>
            </a:r>
            <a:endParaRPr sz="9600">
              <a:solidFill>
                <a:schemeClr val="accent2"/>
              </a:solidFill>
            </a:endParaRPr>
          </a:p>
          <a:p>
            <a:pPr marL="0" lvl="0" indent="0" algn="r" rtl="0">
              <a:spcBef>
                <a:spcPts val="0"/>
              </a:spcBef>
              <a:spcAft>
                <a:spcPts val="0"/>
              </a:spcAft>
              <a:buNone/>
            </a:pPr>
            <a:r>
              <a:rPr lang="en"/>
              <a:t>Scheduled Notification</a:t>
            </a:r>
            <a:endParaRPr/>
          </a:p>
        </p:txBody>
      </p:sp>
      <p:sp>
        <p:nvSpPr>
          <p:cNvPr id="449" name="Google Shape;449;p53"/>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43</a:t>
            </a:fld>
            <a:endParaRPr/>
          </a:p>
        </p:txBody>
      </p:sp>
      <p:sp>
        <p:nvSpPr>
          <p:cNvPr id="450" name="Google Shape;450;p53"/>
          <p:cNvSpPr txBox="1">
            <a:spLocks noGrp="1"/>
          </p:cNvSpPr>
          <p:nvPr>
            <p:ph type="body" idx="4294967295"/>
          </p:nvPr>
        </p:nvSpPr>
        <p:spPr>
          <a:xfrm>
            <a:off x="590050" y="4178200"/>
            <a:ext cx="4601100" cy="56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a:t>A Notification that triggered on particular date &amp; time</a:t>
            </a:r>
            <a:endParaRPr sz="2000" b="1"/>
          </a:p>
        </p:txBody>
      </p:sp>
      <p:pic>
        <p:nvPicPr>
          <p:cNvPr id="451" name="Google Shape;451;p53"/>
          <p:cNvPicPr preferRelativeResize="0"/>
          <p:nvPr/>
        </p:nvPicPr>
        <p:blipFill>
          <a:blip r:embed="rId3">
            <a:alphaModFix/>
          </a:blip>
          <a:stretch>
            <a:fillRect/>
          </a:stretch>
        </p:blipFill>
        <p:spPr>
          <a:xfrm>
            <a:off x="6234875" y="152400"/>
            <a:ext cx="2321888" cy="483870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54"/>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Problem</a:t>
            </a:r>
            <a:endParaRPr/>
          </a:p>
        </p:txBody>
      </p:sp>
      <p:sp>
        <p:nvSpPr>
          <p:cNvPr id="457" name="Google Shape;457;p54"/>
          <p:cNvSpPr txBox="1">
            <a:spLocks noGrp="1"/>
          </p:cNvSpPr>
          <p:nvPr>
            <p:ph type="body" idx="1"/>
          </p:nvPr>
        </p:nvSpPr>
        <p:spPr>
          <a:xfrm>
            <a:off x="691200" y="1511100"/>
            <a:ext cx="7761600" cy="28689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dirty="0"/>
              <a:t>Work manager can’t handle specific work request date and time</a:t>
            </a:r>
            <a:endParaRPr dirty="0"/>
          </a:p>
          <a:p>
            <a:pPr marL="457200" lvl="0" indent="-381000" algn="l" rtl="0">
              <a:spcBef>
                <a:spcPts val="0"/>
              </a:spcBef>
              <a:spcAft>
                <a:spcPts val="0"/>
              </a:spcAft>
              <a:buSzPts val="2400"/>
              <a:buChar char="▣"/>
            </a:pPr>
            <a:r>
              <a:rPr lang="en" dirty="0"/>
              <a:t>It can only count delays in time unit. Example: </a:t>
            </a:r>
            <a:br>
              <a:rPr lang="en" dirty="0"/>
            </a:br>
            <a:r>
              <a:rPr lang="en" dirty="0"/>
              <a:t>setInitialDelay(30, TimeUnit.SECONDS)</a:t>
            </a:r>
            <a:endParaRPr dirty="0"/>
          </a:p>
          <a:p>
            <a:pPr marL="457200" lvl="0" indent="-381000" algn="l" rtl="0">
              <a:spcBef>
                <a:spcPts val="0"/>
              </a:spcBef>
              <a:spcAft>
                <a:spcPts val="0"/>
              </a:spcAft>
              <a:buSzPts val="2400"/>
              <a:buChar char="▣"/>
            </a:pPr>
            <a:r>
              <a:rPr lang="en" dirty="0"/>
              <a:t>The alternative solution is to use another API called AlarmManager</a:t>
            </a:r>
            <a:endParaRPr dirty="0"/>
          </a:p>
        </p:txBody>
      </p:sp>
      <p:sp>
        <p:nvSpPr>
          <p:cNvPr id="458" name="Google Shape;458;p54"/>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55"/>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Proposed Solution</a:t>
            </a:r>
            <a:endParaRPr/>
          </a:p>
        </p:txBody>
      </p:sp>
      <p:sp>
        <p:nvSpPr>
          <p:cNvPr id="464" name="Google Shape;464;p55"/>
          <p:cNvSpPr txBox="1">
            <a:spLocks noGrp="1"/>
          </p:cNvSpPr>
          <p:nvPr>
            <p:ph type="body" idx="1"/>
          </p:nvPr>
        </p:nvSpPr>
        <p:spPr>
          <a:xfrm>
            <a:off x="691200" y="1511100"/>
            <a:ext cx="7761600" cy="28689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dirty="0"/>
              <a:t>In order to create a scheduled notification that only utilize WorkManager:</a:t>
            </a:r>
            <a:endParaRPr dirty="0"/>
          </a:p>
          <a:p>
            <a:pPr marL="914400" lvl="1" indent="-381000" algn="l" rtl="0">
              <a:spcBef>
                <a:spcPts val="0"/>
              </a:spcBef>
              <a:spcAft>
                <a:spcPts val="0"/>
              </a:spcAft>
              <a:buSzPts val="2400"/>
              <a:buChar char="□"/>
            </a:pPr>
            <a:r>
              <a:rPr lang="en" dirty="0"/>
              <a:t>First convert the scheduled date time into Unix timestamp</a:t>
            </a:r>
            <a:endParaRPr dirty="0"/>
          </a:p>
          <a:p>
            <a:pPr marL="914400" lvl="1" indent="-381000" algn="l" rtl="0">
              <a:spcBef>
                <a:spcPts val="0"/>
              </a:spcBef>
              <a:spcAft>
                <a:spcPts val="0"/>
              </a:spcAft>
              <a:buSzPts val="2400"/>
              <a:buChar char="□"/>
            </a:pPr>
            <a:r>
              <a:rPr lang="en" dirty="0"/>
              <a:t>Find differences (in seconds) between the scheduled timestamp and current time</a:t>
            </a:r>
            <a:endParaRPr dirty="0"/>
          </a:p>
          <a:p>
            <a:pPr marL="914400" lvl="1" indent="-381000" algn="l" rtl="0">
              <a:spcBef>
                <a:spcPts val="0"/>
              </a:spcBef>
              <a:spcAft>
                <a:spcPts val="0"/>
              </a:spcAft>
              <a:buSzPts val="2400"/>
              <a:buChar char="□"/>
            </a:pPr>
            <a:r>
              <a:rPr lang="en" dirty="0"/>
              <a:t>Set delays with that value</a:t>
            </a:r>
            <a:endParaRPr dirty="0"/>
          </a:p>
        </p:txBody>
      </p:sp>
      <p:sp>
        <p:nvSpPr>
          <p:cNvPr id="465" name="Google Shape;465;p55"/>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56"/>
          <p:cNvSpPr txBox="1">
            <a:spLocks noGrp="1"/>
          </p:cNvSpPr>
          <p:nvPr>
            <p:ph type="ctrTitle"/>
          </p:nvPr>
        </p:nvSpPr>
        <p:spPr>
          <a:xfrm>
            <a:off x="685800" y="2897794"/>
            <a:ext cx="4505400" cy="1432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9600">
                <a:solidFill>
                  <a:schemeClr val="accent2"/>
                </a:solidFill>
              </a:rPr>
              <a:t>3.</a:t>
            </a:r>
            <a:endParaRPr sz="9600">
              <a:solidFill>
                <a:schemeClr val="accent2"/>
              </a:solidFill>
            </a:endParaRPr>
          </a:p>
          <a:p>
            <a:pPr marL="0" lvl="0" indent="0" algn="r" rtl="0">
              <a:spcBef>
                <a:spcPts val="0"/>
              </a:spcBef>
              <a:spcAft>
                <a:spcPts val="0"/>
              </a:spcAft>
              <a:buNone/>
            </a:pPr>
            <a:r>
              <a:rPr lang="en"/>
              <a:t>Prepare Data Binding</a:t>
            </a:r>
            <a:endParaRPr/>
          </a:p>
        </p:txBody>
      </p:sp>
      <p:sp>
        <p:nvSpPr>
          <p:cNvPr id="471" name="Google Shape;471;p56"/>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46</a:t>
            </a:fld>
            <a:endParaRPr/>
          </a:p>
        </p:txBody>
      </p:sp>
      <p:sp>
        <p:nvSpPr>
          <p:cNvPr id="472" name="Google Shape;472;p56"/>
          <p:cNvSpPr txBox="1">
            <a:spLocks noGrp="1"/>
          </p:cNvSpPr>
          <p:nvPr>
            <p:ph type="body" idx="4294967295"/>
          </p:nvPr>
        </p:nvSpPr>
        <p:spPr>
          <a:xfrm>
            <a:off x="590050" y="4178200"/>
            <a:ext cx="4601100" cy="56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a:t>Implement data binding into Create Todo Fragment</a:t>
            </a:r>
            <a:endParaRPr sz="2000" b="1"/>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7"/>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Vector Asset</a:t>
            </a:r>
            <a:endParaRPr/>
          </a:p>
        </p:txBody>
      </p:sp>
      <p:sp>
        <p:nvSpPr>
          <p:cNvPr id="478" name="Google Shape;478;p57"/>
          <p:cNvSpPr txBox="1">
            <a:spLocks noGrp="1"/>
          </p:cNvSpPr>
          <p:nvPr>
            <p:ph type="body" idx="1"/>
          </p:nvPr>
        </p:nvSpPr>
        <p:spPr>
          <a:xfrm>
            <a:off x="691200" y="1511100"/>
            <a:ext cx="7761600" cy="28689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dirty="0"/>
              <a:t>First, let’s modify the layout</a:t>
            </a:r>
            <a:endParaRPr dirty="0"/>
          </a:p>
          <a:p>
            <a:pPr marL="457200" lvl="0" indent="-381000" algn="l" rtl="0">
              <a:spcBef>
                <a:spcPts val="0"/>
              </a:spcBef>
              <a:spcAft>
                <a:spcPts val="0"/>
              </a:spcAft>
              <a:buSzPts val="2400"/>
              <a:buChar char="▣"/>
            </a:pPr>
            <a:r>
              <a:rPr lang="en" dirty="0"/>
              <a:t>Add two new vector assets:</a:t>
            </a:r>
            <a:endParaRPr dirty="0"/>
          </a:p>
          <a:p>
            <a:pPr marL="0" lvl="0" indent="0" algn="l" rtl="0">
              <a:spcBef>
                <a:spcPts val="600"/>
              </a:spcBef>
              <a:spcAft>
                <a:spcPts val="0"/>
              </a:spcAft>
              <a:buNone/>
            </a:pPr>
            <a:endParaRPr dirty="0"/>
          </a:p>
        </p:txBody>
      </p:sp>
      <p:sp>
        <p:nvSpPr>
          <p:cNvPr id="479" name="Google Shape;479;p57"/>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47</a:t>
            </a:fld>
            <a:endParaRPr/>
          </a:p>
        </p:txBody>
      </p:sp>
      <p:pic>
        <p:nvPicPr>
          <p:cNvPr id="480" name="Google Shape;480;p57"/>
          <p:cNvPicPr preferRelativeResize="0"/>
          <p:nvPr/>
        </p:nvPicPr>
        <p:blipFill>
          <a:blip r:embed="rId3">
            <a:alphaModFix/>
          </a:blip>
          <a:stretch>
            <a:fillRect/>
          </a:stretch>
        </p:blipFill>
        <p:spPr>
          <a:xfrm>
            <a:off x="691200" y="2640222"/>
            <a:ext cx="4187575" cy="1378825"/>
          </a:xfrm>
          <a:prstGeom prst="rect">
            <a:avLst/>
          </a:prstGeom>
          <a:noFill/>
          <a:ln>
            <a:noFill/>
          </a:ln>
        </p:spPr>
      </p:pic>
      <p:pic>
        <p:nvPicPr>
          <p:cNvPr id="481" name="Google Shape;481;p57"/>
          <p:cNvPicPr preferRelativeResize="0"/>
          <p:nvPr/>
        </p:nvPicPr>
        <p:blipFill>
          <a:blip r:embed="rId4">
            <a:alphaModFix/>
          </a:blip>
          <a:stretch>
            <a:fillRect/>
          </a:stretch>
        </p:blipFill>
        <p:spPr>
          <a:xfrm>
            <a:off x="4113213" y="3476738"/>
            <a:ext cx="4695825" cy="15906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58"/>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Layout Wrapper</a:t>
            </a:r>
            <a:endParaRPr/>
          </a:p>
        </p:txBody>
      </p:sp>
      <p:sp>
        <p:nvSpPr>
          <p:cNvPr id="487" name="Google Shape;487;p58"/>
          <p:cNvSpPr txBox="1">
            <a:spLocks noGrp="1"/>
          </p:cNvSpPr>
          <p:nvPr>
            <p:ph type="body" idx="1"/>
          </p:nvPr>
        </p:nvSpPr>
        <p:spPr>
          <a:xfrm>
            <a:off x="691200" y="1511100"/>
            <a:ext cx="7761600" cy="28689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dirty="0"/>
              <a:t>Open the fragment_create_todo.xml</a:t>
            </a:r>
            <a:endParaRPr dirty="0"/>
          </a:p>
          <a:p>
            <a:pPr marL="457200" lvl="0" indent="-381000" algn="l" rtl="0">
              <a:spcBef>
                <a:spcPts val="0"/>
              </a:spcBef>
              <a:spcAft>
                <a:spcPts val="0"/>
              </a:spcAft>
              <a:buSzPts val="2400"/>
              <a:buChar char="▣"/>
            </a:pPr>
            <a:r>
              <a:rPr lang="en" dirty="0"/>
              <a:t>Apply layout wrapper (don’t forget to rebuild)</a:t>
            </a:r>
            <a:endParaRPr dirty="0"/>
          </a:p>
        </p:txBody>
      </p:sp>
      <p:sp>
        <p:nvSpPr>
          <p:cNvPr id="488" name="Google Shape;488;p58"/>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48</a:t>
            </a:fld>
            <a:endParaRPr/>
          </a:p>
        </p:txBody>
      </p:sp>
      <p:pic>
        <p:nvPicPr>
          <p:cNvPr id="489" name="Google Shape;489;p58"/>
          <p:cNvPicPr preferRelativeResize="0"/>
          <p:nvPr/>
        </p:nvPicPr>
        <p:blipFill>
          <a:blip r:embed="rId3">
            <a:alphaModFix/>
          </a:blip>
          <a:stretch>
            <a:fillRect/>
          </a:stretch>
        </p:blipFill>
        <p:spPr>
          <a:xfrm>
            <a:off x="818288" y="2737099"/>
            <a:ext cx="7507426" cy="18834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59"/>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Layout Variable</a:t>
            </a:r>
            <a:endParaRPr/>
          </a:p>
        </p:txBody>
      </p:sp>
      <p:sp>
        <p:nvSpPr>
          <p:cNvPr id="495" name="Google Shape;495;p59"/>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49</a:t>
            </a:fld>
            <a:endParaRPr/>
          </a:p>
        </p:txBody>
      </p:sp>
      <p:sp>
        <p:nvSpPr>
          <p:cNvPr id="496" name="Google Shape;496;p59"/>
          <p:cNvSpPr txBox="1">
            <a:spLocks noGrp="1"/>
          </p:cNvSpPr>
          <p:nvPr>
            <p:ph type="body" idx="1"/>
          </p:nvPr>
        </p:nvSpPr>
        <p:spPr>
          <a:xfrm>
            <a:off x="691200" y="1511100"/>
            <a:ext cx="7761600" cy="28689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dirty="0"/>
              <a:t>Add layout variable of:</a:t>
            </a:r>
            <a:endParaRPr dirty="0"/>
          </a:p>
          <a:p>
            <a:pPr marL="914400" lvl="1" indent="-381000" algn="l" rtl="0">
              <a:spcBef>
                <a:spcPts val="0"/>
              </a:spcBef>
              <a:spcAft>
                <a:spcPts val="0"/>
              </a:spcAft>
              <a:buSzPts val="2400"/>
              <a:buChar char="□"/>
            </a:pPr>
            <a:r>
              <a:rPr lang="en" dirty="0"/>
              <a:t>todo</a:t>
            </a:r>
            <a:endParaRPr dirty="0"/>
          </a:p>
          <a:p>
            <a:pPr marL="914400" lvl="1" indent="-381000" algn="l" rtl="0">
              <a:spcBef>
                <a:spcPts val="0"/>
              </a:spcBef>
              <a:spcAft>
                <a:spcPts val="0"/>
              </a:spcAft>
              <a:buSzPts val="2400"/>
              <a:buChar char="□"/>
            </a:pPr>
            <a:r>
              <a:rPr lang="en" dirty="0"/>
              <a:t>radiolistener (copy paste it from edit todo fragment layout)</a:t>
            </a:r>
            <a:endParaRPr dirty="0"/>
          </a:p>
          <a:p>
            <a:pPr marL="457200" lvl="0" indent="-381000" algn="l" rtl="0">
              <a:spcBef>
                <a:spcPts val="0"/>
              </a:spcBef>
              <a:spcAft>
                <a:spcPts val="0"/>
              </a:spcAft>
              <a:buSzPts val="2400"/>
              <a:buChar char="▣"/>
            </a:pPr>
            <a:r>
              <a:rPr lang="en" dirty="0"/>
              <a:t>Create data binding on corresponding view</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5"/>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Notification Styles - Big Picture</a:t>
            </a:r>
            <a:endParaRPr/>
          </a:p>
        </p:txBody>
      </p:sp>
      <p:sp>
        <p:nvSpPr>
          <p:cNvPr id="94" name="Google Shape;94;p15"/>
          <p:cNvSpPr txBox="1">
            <a:spLocks noGrp="1"/>
          </p:cNvSpPr>
          <p:nvPr>
            <p:ph type="body" idx="1"/>
          </p:nvPr>
        </p:nvSpPr>
        <p:spPr>
          <a:xfrm>
            <a:off x="691200" y="1511100"/>
            <a:ext cx="7761600" cy="2868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a:p>
        </p:txBody>
      </p:sp>
      <p:sp>
        <p:nvSpPr>
          <p:cNvPr id="95" name="Google Shape;95;p15"/>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pic>
        <p:nvPicPr>
          <p:cNvPr id="96" name="Google Shape;96;p15"/>
          <p:cNvPicPr preferRelativeResize="0"/>
          <p:nvPr/>
        </p:nvPicPr>
        <p:blipFill>
          <a:blip r:embed="rId3">
            <a:alphaModFix/>
          </a:blip>
          <a:stretch>
            <a:fillRect/>
          </a:stretch>
        </p:blipFill>
        <p:spPr>
          <a:xfrm>
            <a:off x="824250" y="1511100"/>
            <a:ext cx="4798750" cy="31991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60"/>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Listener Binding for Button Create</a:t>
            </a:r>
            <a:endParaRPr/>
          </a:p>
        </p:txBody>
      </p:sp>
      <p:sp>
        <p:nvSpPr>
          <p:cNvPr id="502" name="Google Shape;502;p60"/>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50</a:t>
            </a:fld>
            <a:endParaRPr/>
          </a:p>
        </p:txBody>
      </p:sp>
      <p:sp>
        <p:nvSpPr>
          <p:cNvPr id="503" name="Google Shape;503;p60"/>
          <p:cNvSpPr txBox="1">
            <a:spLocks noGrp="1"/>
          </p:cNvSpPr>
          <p:nvPr>
            <p:ph type="body" idx="1"/>
          </p:nvPr>
        </p:nvSpPr>
        <p:spPr>
          <a:xfrm>
            <a:off x="691200" y="1511100"/>
            <a:ext cx="7761600" cy="28689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a:t>Interfaces.kt</a:t>
            </a:r>
            <a:br>
              <a:rPr lang="en"/>
            </a:br>
            <a:br>
              <a:rPr lang="en"/>
            </a:br>
            <a:br>
              <a:rPr lang="en"/>
            </a:br>
            <a:endParaRPr/>
          </a:p>
          <a:p>
            <a:pPr marL="457200" lvl="0" indent="-381000" algn="l" rtl="0">
              <a:spcBef>
                <a:spcPts val="0"/>
              </a:spcBef>
              <a:spcAft>
                <a:spcPts val="0"/>
              </a:spcAft>
              <a:buSzPts val="2400"/>
              <a:buChar char="▣"/>
            </a:pPr>
            <a:r>
              <a:rPr lang="en"/>
              <a:t>Set variable in layout</a:t>
            </a:r>
            <a:endParaRPr/>
          </a:p>
        </p:txBody>
      </p:sp>
      <p:pic>
        <p:nvPicPr>
          <p:cNvPr id="504" name="Google Shape;504;p60"/>
          <p:cNvPicPr preferRelativeResize="0"/>
          <p:nvPr/>
        </p:nvPicPr>
        <p:blipFill>
          <a:blip r:embed="rId3">
            <a:alphaModFix/>
          </a:blip>
          <a:stretch>
            <a:fillRect/>
          </a:stretch>
        </p:blipFill>
        <p:spPr>
          <a:xfrm>
            <a:off x="1319475" y="2056473"/>
            <a:ext cx="3679301" cy="859000"/>
          </a:xfrm>
          <a:prstGeom prst="rect">
            <a:avLst/>
          </a:prstGeom>
          <a:noFill/>
          <a:ln>
            <a:noFill/>
          </a:ln>
        </p:spPr>
      </p:pic>
      <p:pic>
        <p:nvPicPr>
          <p:cNvPr id="505" name="Google Shape;505;p60"/>
          <p:cNvPicPr preferRelativeResize="0"/>
          <p:nvPr/>
        </p:nvPicPr>
        <p:blipFill>
          <a:blip r:embed="rId4">
            <a:alphaModFix/>
          </a:blip>
          <a:stretch>
            <a:fillRect/>
          </a:stretch>
        </p:blipFill>
        <p:spPr>
          <a:xfrm>
            <a:off x="1221200" y="3549201"/>
            <a:ext cx="7231600" cy="80813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61"/>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Listener Binding for Button Create</a:t>
            </a:r>
            <a:endParaRPr/>
          </a:p>
        </p:txBody>
      </p:sp>
      <p:sp>
        <p:nvSpPr>
          <p:cNvPr id="511" name="Google Shape;511;p61"/>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51</a:t>
            </a:fld>
            <a:endParaRPr/>
          </a:p>
        </p:txBody>
      </p:sp>
      <p:sp>
        <p:nvSpPr>
          <p:cNvPr id="512" name="Google Shape;512;p61"/>
          <p:cNvSpPr txBox="1">
            <a:spLocks noGrp="1"/>
          </p:cNvSpPr>
          <p:nvPr>
            <p:ph type="body" idx="1"/>
          </p:nvPr>
        </p:nvSpPr>
        <p:spPr>
          <a:xfrm>
            <a:off x="691200" y="1511100"/>
            <a:ext cx="7761600" cy="28689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a:t>Listener Binding</a:t>
            </a:r>
            <a:br>
              <a:rPr lang="en"/>
            </a:br>
            <a:r>
              <a:rPr lang="en" sz="1600">
                <a:latin typeface="Consolas"/>
                <a:ea typeface="Consolas"/>
                <a:cs typeface="Consolas"/>
                <a:sym typeface="Consolas"/>
              </a:rPr>
              <a:t>android:onClick="@{listener::onButtonAddTodo}"</a:t>
            </a:r>
            <a:br>
              <a:rPr lang="en" sz="1600">
                <a:latin typeface="Consolas"/>
                <a:ea typeface="Consolas"/>
                <a:cs typeface="Consolas"/>
                <a:sym typeface="Consolas"/>
              </a:rPr>
            </a:br>
            <a:endParaRPr/>
          </a:p>
          <a:p>
            <a:pPr marL="457200" lvl="0" indent="-381000" algn="l" rtl="0">
              <a:spcBef>
                <a:spcPts val="0"/>
              </a:spcBef>
              <a:spcAft>
                <a:spcPts val="0"/>
              </a:spcAft>
              <a:buSzPts val="2400"/>
              <a:buChar char="▣"/>
            </a:pPr>
            <a:r>
              <a:rPr lang="en"/>
              <a:t>Implement the ButtonAddTodoClickListener interface on CreateTodoFragmet</a:t>
            </a:r>
            <a:br>
              <a:rPr lang="en"/>
            </a:br>
            <a:endParaRPr/>
          </a:p>
          <a:p>
            <a:pPr marL="457200" lvl="0" indent="-381000" algn="l" rtl="0">
              <a:spcBef>
                <a:spcPts val="0"/>
              </a:spcBef>
              <a:spcAft>
                <a:spcPts val="0"/>
              </a:spcAft>
              <a:buSzPts val="2400"/>
              <a:buChar char="▣"/>
            </a:pPr>
            <a:r>
              <a:rPr lang="en"/>
              <a:t>Comment the original Button Add Listener</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62"/>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Setting Up Data Binding</a:t>
            </a:r>
            <a:endParaRPr/>
          </a:p>
        </p:txBody>
      </p:sp>
      <p:sp>
        <p:nvSpPr>
          <p:cNvPr id="518" name="Google Shape;518;p62"/>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52</a:t>
            </a:fld>
            <a:endParaRPr/>
          </a:p>
        </p:txBody>
      </p:sp>
      <p:sp>
        <p:nvSpPr>
          <p:cNvPr id="519" name="Google Shape;519;p62"/>
          <p:cNvSpPr txBox="1">
            <a:spLocks noGrp="1"/>
          </p:cNvSpPr>
          <p:nvPr>
            <p:ph type="body" idx="1"/>
          </p:nvPr>
        </p:nvSpPr>
        <p:spPr>
          <a:xfrm>
            <a:off x="691200" y="1511100"/>
            <a:ext cx="8259900" cy="28689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a:t>Create databinding variable</a:t>
            </a:r>
            <a:endParaRPr/>
          </a:p>
          <a:p>
            <a:pPr marL="0" lvl="0" indent="0" algn="l" rtl="0">
              <a:spcBef>
                <a:spcPts val="600"/>
              </a:spcBef>
              <a:spcAft>
                <a:spcPts val="0"/>
              </a:spcAft>
              <a:buNone/>
            </a:pPr>
            <a:r>
              <a:rPr lang="en" sz="1600">
                <a:latin typeface="Consolas"/>
                <a:ea typeface="Consolas"/>
                <a:cs typeface="Consolas"/>
                <a:sym typeface="Consolas"/>
              </a:rPr>
              <a:t>private lateinit var dataBinding:FragmentCreateTodoBinding</a:t>
            </a:r>
            <a:br>
              <a:rPr lang="en" sz="1600">
                <a:latin typeface="Consolas"/>
                <a:ea typeface="Consolas"/>
                <a:cs typeface="Consolas"/>
                <a:sym typeface="Consolas"/>
              </a:rPr>
            </a:br>
            <a:endParaRPr sz="1600">
              <a:latin typeface="Consolas"/>
              <a:ea typeface="Consolas"/>
              <a:cs typeface="Consolas"/>
              <a:sym typeface="Consolas"/>
            </a:endParaRPr>
          </a:p>
          <a:p>
            <a:pPr marL="457200" lvl="0" indent="-381000" algn="l" rtl="0">
              <a:spcBef>
                <a:spcPts val="600"/>
              </a:spcBef>
              <a:spcAft>
                <a:spcPts val="0"/>
              </a:spcAft>
              <a:buSzPts val="2400"/>
              <a:buChar char="▣"/>
            </a:pPr>
            <a:r>
              <a:rPr lang="en"/>
              <a:t>Modify onCreateView</a:t>
            </a:r>
            <a:endParaRPr sz="1600">
              <a:latin typeface="Consolas"/>
              <a:ea typeface="Consolas"/>
              <a:cs typeface="Consolas"/>
              <a:sym typeface="Consolas"/>
            </a:endParaRPr>
          </a:p>
          <a:p>
            <a:pPr marL="0" lvl="0" indent="0" algn="l" rtl="0">
              <a:spcBef>
                <a:spcPts val="600"/>
              </a:spcBef>
              <a:spcAft>
                <a:spcPts val="0"/>
              </a:spcAft>
              <a:buNone/>
            </a:pPr>
            <a:endParaRPr sz="1600">
              <a:latin typeface="Consolas"/>
              <a:ea typeface="Consolas"/>
              <a:cs typeface="Consolas"/>
              <a:sym typeface="Consolas"/>
            </a:endParaRPr>
          </a:p>
          <a:p>
            <a:pPr marL="0" lvl="0" indent="0" algn="l" rtl="0">
              <a:spcBef>
                <a:spcPts val="600"/>
              </a:spcBef>
              <a:spcAft>
                <a:spcPts val="0"/>
              </a:spcAft>
              <a:buNone/>
            </a:pPr>
            <a:endParaRPr sz="1600">
              <a:latin typeface="Consolas"/>
              <a:ea typeface="Consolas"/>
              <a:cs typeface="Consolas"/>
              <a:sym typeface="Consolas"/>
            </a:endParaRPr>
          </a:p>
        </p:txBody>
      </p:sp>
      <p:pic>
        <p:nvPicPr>
          <p:cNvPr id="520" name="Google Shape;520;p62"/>
          <p:cNvPicPr preferRelativeResize="0"/>
          <p:nvPr/>
        </p:nvPicPr>
        <p:blipFill>
          <a:blip r:embed="rId3">
            <a:alphaModFix/>
          </a:blip>
          <a:stretch>
            <a:fillRect/>
          </a:stretch>
        </p:blipFill>
        <p:spPr>
          <a:xfrm>
            <a:off x="1202375" y="3113123"/>
            <a:ext cx="7002974" cy="17338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63"/>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Listener Binding for Button Create</a:t>
            </a:r>
            <a:endParaRPr/>
          </a:p>
        </p:txBody>
      </p:sp>
      <p:sp>
        <p:nvSpPr>
          <p:cNvPr id="526" name="Google Shape;526;p63"/>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53</a:t>
            </a:fld>
            <a:endParaRPr/>
          </a:p>
        </p:txBody>
      </p:sp>
      <p:sp>
        <p:nvSpPr>
          <p:cNvPr id="527" name="Google Shape;527;p63"/>
          <p:cNvSpPr txBox="1">
            <a:spLocks noGrp="1"/>
          </p:cNvSpPr>
          <p:nvPr>
            <p:ph type="body" idx="1"/>
          </p:nvPr>
        </p:nvSpPr>
        <p:spPr>
          <a:xfrm>
            <a:off x="691200" y="1511100"/>
            <a:ext cx="8259900" cy="2868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Instantiate the layout variable (onViewCreated)</a:t>
            </a:r>
            <a:endParaRPr/>
          </a:p>
          <a:p>
            <a:pPr marL="0" lvl="0" indent="0" algn="l" rtl="0">
              <a:spcBef>
                <a:spcPts val="600"/>
              </a:spcBef>
              <a:spcAft>
                <a:spcPts val="0"/>
              </a:spcAft>
              <a:buNone/>
            </a:pPr>
            <a:br>
              <a:rPr lang="en"/>
            </a:br>
            <a:r>
              <a:rPr lang="en" sz="1600">
                <a:latin typeface="Consolas"/>
                <a:ea typeface="Consolas"/>
                <a:cs typeface="Consolas"/>
                <a:sym typeface="Consolas"/>
              </a:rPr>
              <a:t>dataBinding.todo = Todo("","",3,0)</a:t>
            </a:r>
            <a:endParaRPr sz="1600">
              <a:latin typeface="Consolas"/>
              <a:ea typeface="Consolas"/>
              <a:cs typeface="Consolas"/>
              <a:sym typeface="Consolas"/>
            </a:endParaRPr>
          </a:p>
          <a:p>
            <a:pPr marL="0" lvl="0" indent="0" algn="l" rtl="0">
              <a:spcBef>
                <a:spcPts val="600"/>
              </a:spcBef>
              <a:spcAft>
                <a:spcPts val="0"/>
              </a:spcAft>
              <a:buNone/>
            </a:pPr>
            <a:r>
              <a:rPr lang="en" sz="1600">
                <a:latin typeface="Consolas"/>
                <a:ea typeface="Consolas"/>
                <a:cs typeface="Consolas"/>
                <a:sym typeface="Consolas"/>
              </a:rPr>
              <a:t>viewModel = ViewModelProvider(this).get(DetailTodoViewModel::class.java)</a:t>
            </a:r>
            <a:endParaRPr sz="1600">
              <a:latin typeface="Consolas"/>
              <a:ea typeface="Consolas"/>
              <a:cs typeface="Consolas"/>
              <a:sym typeface="Consolas"/>
            </a:endParaRPr>
          </a:p>
          <a:p>
            <a:pPr marL="0" lvl="0" indent="0" algn="l" rtl="0">
              <a:spcBef>
                <a:spcPts val="600"/>
              </a:spcBef>
              <a:spcAft>
                <a:spcPts val="0"/>
              </a:spcAft>
              <a:buNone/>
            </a:pPr>
            <a:r>
              <a:rPr lang="en" sz="1600">
                <a:latin typeface="Consolas"/>
                <a:ea typeface="Consolas"/>
                <a:cs typeface="Consolas"/>
                <a:sym typeface="Consolas"/>
              </a:rPr>
              <a:t>dataBinding.listener = this</a:t>
            </a:r>
            <a:endParaRPr sz="1600">
              <a:latin typeface="Consolas"/>
              <a:ea typeface="Consolas"/>
              <a:cs typeface="Consolas"/>
              <a:sym typeface="Consolas"/>
            </a:endParaRPr>
          </a:p>
          <a:p>
            <a:pPr marL="0" lvl="0" indent="0" algn="l" rtl="0">
              <a:spcBef>
                <a:spcPts val="600"/>
              </a:spcBef>
              <a:spcAft>
                <a:spcPts val="0"/>
              </a:spcAft>
              <a:buNone/>
            </a:pPr>
            <a:r>
              <a:rPr lang="en" sz="1600">
                <a:latin typeface="Consolas"/>
                <a:ea typeface="Consolas"/>
                <a:cs typeface="Consolas"/>
                <a:sym typeface="Consolas"/>
              </a:rPr>
              <a:t>dataBinding.radioListener = this</a:t>
            </a:r>
            <a:endParaRPr sz="1600">
              <a:latin typeface="Consolas"/>
              <a:ea typeface="Consolas"/>
              <a:cs typeface="Consolas"/>
              <a:sym typeface="Consolas"/>
            </a:endParaRPr>
          </a:p>
          <a:p>
            <a:pPr marL="0" lvl="0" indent="0" algn="l" rtl="0">
              <a:spcBef>
                <a:spcPts val="600"/>
              </a:spcBef>
              <a:spcAft>
                <a:spcPts val="0"/>
              </a:spcAft>
              <a:buNone/>
            </a:pPr>
            <a:endParaRPr sz="1600">
              <a:latin typeface="Consolas"/>
              <a:ea typeface="Consolas"/>
              <a:cs typeface="Consolas"/>
              <a:sym typeface="Consola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64"/>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Codes for Button Add Listener</a:t>
            </a:r>
            <a:endParaRPr/>
          </a:p>
        </p:txBody>
      </p:sp>
      <p:sp>
        <p:nvSpPr>
          <p:cNvPr id="533" name="Google Shape;533;p64"/>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54</a:t>
            </a:fld>
            <a:endParaRPr/>
          </a:p>
        </p:txBody>
      </p:sp>
      <p:pic>
        <p:nvPicPr>
          <p:cNvPr id="534" name="Google Shape;534;p64"/>
          <p:cNvPicPr preferRelativeResize="0"/>
          <p:nvPr/>
        </p:nvPicPr>
        <p:blipFill>
          <a:blip r:embed="rId3">
            <a:alphaModFix/>
          </a:blip>
          <a:stretch>
            <a:fillRect/>
          </a:stretch>
        </p:blipFill>
        <p:spPr>
          <a:xfrm>
            <a:off x="888575" y="1555325"/>
            <a:ext cx="7761602" cy="2769167"/>
          </a:xfrm>
          <a:prstGeom prst="rect">
            <a:avLst/>
          </a:prstGeom>
          <a:noFill/>
          <a:ln>
            <a:noFill/>
          </a:ln>
        </p:spPr>
      </p:pic>
      <p:sp>
        <p:nvSpPr>
          <p:cNvPr id="2" name="Kotak Teks 1">
            <a:extLst>
              <a:ext uri="{FF2B5EF4-FFF2-40B4-BE49-F238E27FC236}">
                <a16:creationId xmlns:a16="http://schemas.microsoft.com/office/drawing/2014/main" id="{226FF7F0-B3EE-FD8F-48F8-070199227119}"/>
              </a:ext>
            </a:extLst>
          </p:cNvPr>
          <p:cNvSpPr txBox="1"/>
          <p:nvPr/>
        </p:nvSpPr>
        <p:spPr>
          <a:xfrm>
            <a:off x="4742985" y="1555325"/>
            <a:ext cx="3512440" cy="523220"/>
          </a:xfrm>
          <a:prstGeom prst="rect">
            <a:avLst/>
          </a:prstGeom>
          <a:noFill/>
        </p:spPr>
        <p:txBody>
          <a:bodyPr wrap="square" rtlCol="0">
            <a:spAutoFit/>
          </a:bodyPr>
          <a:lstStyle/>
          <a:p>
            <a:r>
              <a:rPr lang="en-US" dirty="0">
                <a:solidFill>
                  <a:schemeClr val="bg1"/>
                </a:solidFill>
                <a:latin typeface="Montserrat" panose="00000500000000000000" pitchFamily="2" charset="0"/>
              </a:rPr>
              <a:t>You can use </a:t>
            </a:r>
            <a:r>
              <a:rPr lang="en-US" b="1" dirty="0">
                <a:solidFill>
                  <a:schemeClr val="bg1"/>
                </a:solidFill>
                <a:latin typeface="Montserrat" panose="00000500000000000000" pitchFamily="2" charset="0"/>
              </a:rPr>
              <a:t>let</a:t>
            </a:r>
            <a:r>
              <a:rPr lang="en-US" dirty="0">
                <a:solidFill>
                  <a:schemeClr val="bg1"/>
                </a:solidFill>
                <a:latin typeface="Montserrat" panose="00000500000000000000" pitchFamily="2" charset="0"/>
              </a:rPr>
              <a:t> instead if you are not comfortable with non-null assertion</a:t>
            </a:r>
            <a:endParaRPr lang="id-ID" dirty="0">
              <a:solidFill>
                <a:schemeClr val="bg1"/>
              </a:solidFill>
              <a:latin typeface="Montserrat" panose="00000500000000000000" pitchFamily="2"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65"/>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Codes for Radio Listener</a:t>
            </a:r>
            <a:endParaRPr/>
          </a:p>
        </p:txBody>
      </p:sp>
      <p:sp>
        <p:nvSpPr>
          <p:cNvPr id="540" name="Google Shape;540;p65"/>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55</a:t>
            </a:fld>
            <a:endParaRPr/>
          </a:p>
        </p:txBody>
      </p:sp>
      <p:pic>
        <p:nvPicPr>
          <p:cNvPr id="541" name="Google Shape;541;p65"/>
          <p:cNvPicPr preferRelativeResize="0"/>
          <p:nvPr/>
        </p:nvPicPr>
        <p:blipFill>
          <a:blip r:embed="rId3">
            <a:alphaModFix/>
          </a:blip>
          <a:stretch>
            <a:fillRect/>
          </a:stretch>
        </p:blipFill>
        <p:spPr>
          <a:xfrm>
            <a:off x="803650" y="3686158"/>
            <a:ext cx="7566549" cy="1072275"/>
          </a:xfrm>
          <a:prstGeom prst="rect">
            <a:avLst/>
          </a:prstGeom>
          <a:noFill/>
          <a:ln>
            <a:noFill/>
          </a:ln>
        </p:spPr>
      </p:pic>
      <p:sp>
        <p:nvSpPr>
          <p:cNvPr id="542" name="Google Shape;542;p65"/>
          <p:cNvSpPr txBox="1">
            <a:spLocks noGrp="1"/>
          </p:cNvSpPr>
          <p:nvPr>
            <p:ph type="body" idx="1"/>
          </p:nvPr>
        </p:nvSpPr>
        <p:spPr>
          <a:xfrm>
            <a:off x="278325" y="1511100"/>
            <a:ext cx="8617200" cy="13725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dirty="0"/>
              <a:t>Radio Click Listener</a:t>
            </a:r>
            <a:endParaRPr dirty="0"/>
          </a:p>
          <a:p>
            <a:pPr marL="0" lvl="0" indent="0" algn="l" rtl="0">
              <a:spcBef>
                <a:spcPts val="600"/>
              </a:spcBef>
              <a:spcAft>
                <a:spcPts val="0"/>
              </a:spcAft>
              <a:buNone/>
            </a:pPr>
            <a:r>
              <a:rPr lang="en" sz="1600" dirty="0">
                <a:latin typeface="Consolas"/>
                <a:ea typeface="Consolas"/>
                <a:cs typeface="Consolas"/>
                <a:sym typeface="Consolas"/>
              </a:rPr>
              <a:t>class CreateTodoFragment : Fragment(), RadioClick,</a:t>
            </a:r>
            <a:br>
              <a:rPr lang="en" sz="1600" dirty="0">
                <a:latin typeface="Consolas"/>
                <a:ea typeface="Consolas"/>
                <a:cs typeface="Consolas"/>
                <a:sym typeface="Consolas"/>
              </a:rPr>
            </a:br>
            <a:r>
              <a:rPr lang="en" sz="1600" dirty="0">
                <a:latin typeface="Consolas"/>
                <a:ea typeface="Consolas"/>
                <a:cs typeface="Consolas"/>
                <a:sym typeface="Consolas"/>
              </a:rPr>
              <a:t>									  ButtonAddTodoClickListener</a:t>
            </a:r>
            <a:br>
              <a:rPr lang="en" sz="1600" dirty="0">
                <a:latin typeface="Consolas"/>
                <a:ea typeface="Consolas"/>
                <a:cs typeface="Consolas"/>
                <a:sym typeface="Consolas"/>
              </a:rPr>
            </a:br>
            <a:endParaRPr sz="1600" dirty="0">
              <a:latin typeface="Consolas"/>
              <a:ea typeface="Consolas"/>
              <a:cs typeface="Consolas"/>
              <a:sym typeface="Consolas"/>
            </a:endParaRPr>
          </a:p>
          <a:p>
            <a:pPr marL="457200" lvl="0" indent="-381000" algn="l" rtl="0">
              <a:spcBef>
                <a:spcPts val="600"/>
              </a:spcBef>
              <a:spcAft>
                <a:spcPts val="0"/>
              </a:spcAft>
              <a:buSzPts val="2400"/>
              <a:buChar char="▣"/>
            </a:pPr>
            <a:r>
              <a:rPr lang="en" dirty="0"/>
              <a:t>Radio Click Implementation</a:t>
            </a:r>
            <a:endParaRPr sz="1600" dirty="0">
              <a:latin typeface="Consolas"/>
              <a:ea typeface="Consolas"/>
              <a:cs typeface="Consolas"/>
              <a:sym typeface="Consolas"/>
            </a:endParaRPr>
          </a:p>
          <a:p>
            <a:pPr marL="457200" lvl="0" indent="0" algn="l" rtl="0">
              <a:spcBef>
                <a:spcPts val="600"/>
              </a:spcBef>
              <a:spcAft>
                <a:spcPts val="0"/>
              </a:spcAft>
              <a:buNone/>
            </a:pPr>
            <a:br>
              <a:rPr lang="en" sz="1600" dirty="0">
                <a:latin typeface="Consolas"/>
                <a:ea typeface="Consolas"/>
                <a:cs typeface="Consolas"/>
                <a:sym typeface="Consolas"/>
              </a:rPr>
            </a:br>
            <a:endParaRPr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46"/>
        <p:cNvGrpSpPr/>
        <p:nvPr/>
      </p:nvGrpSpPr>
      <p:grpSpPr>
        <a:xfrm>
          <a:off x="0" y="0"/>
          <a:ext cx="0" cy="0"/>
          <a:chOff x="0" y="0"/>
          <a:chExt cx="0" cy="0"/>
        </a:xfrm>
      </p:grpSpPr>
      <p:sp>
        <p:nvSpPr>
          <p:cNvPr id="547" name="Google Shape;547;p66"/>
          <p:cNvSpPr txBox="1">
            <a:spLocks noGrp="1"/>
          </p:cNvSpPr>
          <p:nvPr>
            <p:ph type="body" idx="4294967295"/>
          </p:nvPr>
        </p:nvSpPr>
        <p:spPr>
          <a:xfrm>
            <a:off x="828475" y="2144944"/>
            <a:ext cx="4043400" cy="14802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sz="3000" b="1" dirty="0"/>
              <a:t>Run The Project</a:t>
            </a:r>
            <a:endParaRPr sz="3000" b="1" dirty="0"/>
          </a:p>
          <a:p>
            <a:pPr marL="0" lvl="0" indent="0" algn="l" rtl="0">
              <a:spcBef>
                <a:spcPts val="600"/>
              </a:spcBef>
              <a:spcAft>
                <a:spcPts val="0"/>
              </a:spcAft>
              <a:buNone/>
            </a:pPr>
            <a:r>
              <a:rPr lang="en" sz="2000" dirty="0"/>
              <a:t>If data binding is configured properly, it should be functional as it was previously</a:t>
            </a:r>
            <a:endParaRPr sz="2000" dirty="0"/>
          </a:p>
          <a:p>
            <a:pPr marL="0" lvl="0" indent="0" algn="l" rtl="0">
              <a:spcBef>
                <a:spcPts val="600"/>
              </a:spcBef>
              <a:spcAft>
                <a:spcPts val="0"/>
              </a:spcAft>
              <a:buNone/>
            </a:pPr>
            <a:endParaRPr sz="2000" dirty="0"/>
          </a:p>
        </p:txBody>
      </p:sp>
      <p:grpSp>
        <p:nvGrpSpPr>
          <p:cNvPr id="548" name="Google Shape;548;p66"/>
          <p:cNvGrpSpPr/>
          <p:nvPr/>
        </p:nvGrpSpPr>
        <p:grpSpPr>
          <a:xfrm>
            <a:off x="930469" y="914016"/>
            <a:ext cx="603499" cy="605867"/>
            <a:chOff x="3782700" y="1538288"/>
            <a:chExt cx="1578600" cy="1578600"/>
          </a:xfrm>
        </p:grpSpPr>
        <p:sp>
          <p:nvSpPr>
            <p:cNvPr id="549" name="Google Shape;549;p66"/>
            <p:cNvSpPr/>
            <p:nvPr/>
          </p:nvSpPr>
          <p:spPr>
            <a:xfrm>
              <a:off x="3782700" y="2757488"/>
              <a:ext cx="359400" cy="359400"/>
            </a:xfrm>
            <a:prstGeom prst="corner">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66"/>
            <p:cNvSpPr/>
            <p:nvPr/>
          </p:nvSpPr>
          <p:spPr>
            <a:xfrm rot="-5400000">
              <a:off x="5001900" y="2757488"/>
              <a:ext cx="359400" cy="359400"/>
            </a:xfrm>
            <a:prstGeom prst="corner">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66"/>
            <p:cNvSpPr/>
            <p:nvPr/>
          </p:nvSpPr>
          <p:spPr>
            <a:xfrm rot="5400000">
              <a:off x="3782700" y="1538288"/>
              <a:ext cx="359400" cy="359400"/>
            </a:xfrm>
            <a:prstGeom prst="corner">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66"/>
            <p:cNvSpPr/>
            <p:nvPr/>
          </p:nvSpPr>
          <p:spPr>
            <a:xfrm rot="10800000">
              <a:off x="5001900" y="1538288"/>
              <a:ext cx="359400" cy="359400"/>
            </a:xfrm>
            <a:prstGeom prst="corner">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 name="Google Shape;553;p66"/>
          <p:cNvGrpSpPr/>
          <p:nvPr/>
        </p:nvGrpSpPr>
        <p:grpSpPr>
          <a:xfrm>
            <a:off x="1072741" y="1098200"/>
            <a:ext cx="319659" cy="237367"/>
            <a:chOff x="5255200" y="3006475"/>
            <a:chExt cx="511700" cy="378575"/>
          </a:xfrm>
        </p:grpSpPr>
        <p:sp>
          <p:nvSpPr>
            <p:cNvPr id="554" name="Google Shape;554;p66"/>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66"/>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 name="Google Shape;556;p66"/>
          <p:cNvSpPr txBox="1">
            <a:spLocks noGrp="1"/>
          </p:cNvSpPr>
          <p:nvPr>
            <p:ph type="sldNum" idx="12"/>
          </p:nvPr>
        </p:nvSpPr>
        <p:spPr>
          <a:xfrm>
            <a:off x="4297650" y="4777483"/>
            <a:ext cx="548700" cy="30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56</a:t>
            </a:fld>
            <a:endParaRPr/>
          </a:p>
        </p:txBody>
      </p:sp>
      <p:grpSp>
        <p:nvGrpSpPr>
          <p:cNvPr id="557" name="Google Shape;557;p66"/>
          <p:cNvGrpSpPr/>
          <p:nvPr/>
        </p:nvGrpSpPr>
        <p:grpSpPr>
          <a:xfrm>
            <a:off x="5353200" y="373572"/>
            <a:ext cx="2119546" cy="4396359"/>
            <a:chOff x="2547150" y="238125"/>
            <a:chExt cx="2525675" cy="5238750"/>
          </a:xfrm>
        </p:grpSpPr>
        <p:sp>
          <p:nvSpPr>
            <p:cNvPr id="558" name="Google Shape;558;p66"/>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66"/>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66"/>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66"/>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62" name="Google Shape;562;p66"/>
          <p:cNvPicPr preferRelativeResize="0"/>
          <p:nvPr/>
        </p:nvPicPr>
        <p:blipFill>
          <a:blip r:embed="rId3">
            <a:alphaModFix/>
          </a:blip>
          <a:stretch>
            <a:fillRect/>
          </a:stretch>
        </p:blipFill>
        <p:spPr>
          <a:xfrm>
            <a:off x="5388333" y="758400"/>
            <a:ext cx="2026325" cy="36005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67"/>
          <p:cNvSpPr txBox="1">
            <a:spLocks noGrp="1"/>
          </p:cNvSpPr>
          <p:nvPr>
            <p:ph type="ctrTitle"/>
          </p:nvPr>
        </p:nvSpPr>
        <p:spPr>
          <a:xfrm>
            <a:off x="685800" y="2897794"/>
            <a:ext cx="4505400" cy="1432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9600">
                <a:solidFill>
                  <a:schemeClr val="accent2"/>
                </a:solidFill>
              </a:rPr>
              <a:t>4.</a:t>
            </a:r>
            <a:endParaRPr sz="9600">
              <a:solidFill>
                <a:schemeClr val="accent2"/>
              </a:solidFill>
            </a:endParaRPr>
          </a:p>
          <a:p>
            <a:pPr marL="0" lvl="0" indent="0" algn="r" rtl="0">
              <a:spcBef>
                <a:spcPts val="0"/>
              </a:spcBef>
              <a:spcAft>
                <a:spcPts val="0"/>
              </a:spcAft>
              <a:buNone/>
            </a:pPr>
            <a:r>
              <a:rPr lang="en"/>
              <a:t>Migration</a:t>
            </a:r>
            <a:endParaRPr/>
          </a:p>
        </p:txBody>
      </p:sp>
      <p:sp>
        <p:nvSpPr>
          <p:cNvPr id="568" name="Google Shape;568;p67"/>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57</a:t>
            </a:fld>
            <a:endParaRPr/>
          </a:p>
        </p:txBody>
      </p:sp>
      <p:sp>
        <p:nvSpPr>
          <p:cNvPr id="569" name="Google Shape;569;p67"/>
          <p:cNvSpPr txBox="1">
            <a:spLocks noGrp="1"/>
          </p:cNvSpPr>
          <p:nvPr>
            <p:ph type="body" idx="4294967295"/>
          </p:nvPr>
        </p:nvSpPr>
        <p:spPr>
          <a:xfrm>
            <a:off x="590050" y="4178200"/>
            <a:ext cx="4601100" cy="56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a:t>Add new field “todo_date” into the Todo table</a:t>
            </a:r>
            <a:endParaRPr sz="2000" b="1"/>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68"/>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Todo Date Field</a:t>
            </a:r>
            <a:endParaRPr/>
          </a:p>
        </p:txBody>
      </p:sp>
      <p:sp>
        <p:nvSpPr>
          <p:cNvPr id="575" name="Google Shape;575;p68"/>
          <p:cNvSpPr txBox="1">
            <a:spLocks noGrp="1"/>
          </p:cNvSpPr>
          <p:nvPr>
            <p:ph type="body" idx="1"/>
          </p:nvPr>
        </p:nvSpPr>
        <p:spPr>
          <a:xfrm>
            <a:off x="691200" y="1511100"/>
            <a:ext cx="7761600" cy="2868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The todo data will have a new field which is the date &amp; time of the todo</a:t>
            </a:r>
            <a:endParaRPr/>
          </a:p>
          <a:p>
            <a:pPr marL="457200" lvl="0" indent="-381000" algn="l" rtl="0">
              <a:spcBef>
                <a:spcPts val="600"/>
              </a:spcBef>
              <a:spcAft>
                <a:spcPts val="0"/>
              </a:spcAft>
              <a:buSzPts val="2400"/>
              <a:buChar char="▣"/>
            </a:pPr>
            <a:r>
              <a:rPr lang="en"/>
              <a:t>Unfortunately, SQLite does not have a DATE TIME data type</a:t>
            </a:r>
            <a:endParaRPr/>
          </a:p>
          <a:p>
            <a:pPr marL="457200" lvl="0" indent="-381000" algn="l" rtl="0">
              <a:spcBef>
                <a:spcPts val="0"/>
              </a:spcBef>
              <a:spcAft>
                <a:spcPts val="0"/>
              </a:spcAft>
              <a:buSzPts val="2400"/>
              <a:buChar char="▣"/>
            </a:pPr>
            <a:r>
              <a:rPr lang="en"/>
              <a:t>Therefore, to store this date &amp; time todo, it should use INTEGER instead</a:t>
            </a:r>
            <a:endParaRPr/>
          </a:p>
          <a:p>
            <a:pPr marL="457200" lvl="0" indent="-381000" algn="l" rtl="0">
              <a:spcBef>
                <a:spcPts val="0"/>
              </a:spcBef>
              <a:spcAft>
                <a:spcPts val="0"/>
              </a:spcAft>
              <a:buSzPts val="2400"/>
              <a:buChar char="▣"/>
            </a:pPr>
            <a:r>
              <a:rPr lang="en"/>
              <a:t>UNIX timestamp information that will be stored. Why?</a:t>
            </a:r>
            <a:endParaRPr/>
          </a:p>
        </p:txBody>
      </p:sp>
      <p:sp>
        <p:nvSpPr>
          <p:cNvPr id="576" name="Google Shape;576;p68"/>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69"/>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Todo Model &amp; Increase DB Version</a:t>
            </a:r>
            <a:endParaRPr/>
          </a:p>
        </p:txBody>
      </p:sp>
      <p:sp>
        <p:nvSpPr>
          <p:cNvPr id="582" name="Google Shape;582;p69"/>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59</a:t>
            </a:fld>
            <a:endParaRPr/>
          </a:p>
        </p:txBody>
      </p:sp>
      <p:pic>
        <p:nvPicPr>
          <p:cNvPr id="583" name="Google Shape;583;p69"/>
          <p:cNvPicPr preferRelativeResize="0"/>
          <p:nvPr/>
        </p:nvPicPr>
        <p:blipFill rotWithShape="1">
          <a:blip r:embed="rId3">
            <a:alphaModFix/>
          </a:blip>
          <a:srcRect t="48138"/>
          <a:stretch/>
        </p:blipFill>
        <p:spPr>
          <a:xfrm>
            <a:off x="798100" y="1425050"/>
            <a:ext cx="3543300" cy="1927875"/>
          </a:xfrm>
          <a:prstGeom prst="rect">
            <a:avLst/>
          </a:prstGeom>
          <a:noFill/>
          <a:ln>
            <a:noFill/>
          </a:ln>
        </p:spPr>
      </p:pic>
      <p:grpSp>
        <p:nvGrpSpPr>
          <p:cNvPr id="584" name="Google Shape;584;p69"/>
          <p:cNvGrpSpPr/>
          <p:nvPr/>
        </p:nvGrpSpPr>
        <p:grpSpPr>
          <a:xfrm>
            <a:off x="1115050" y="1988635"/>
            <a:ext cx="2948018" cy="540828"/>
            <a:chOff x="3782700" y="1538288"/>
            <a:chExt cx="7944000" cy="1578600"/>
          </a:xfrm>
        </p:grpSpPr>
        <p:sp>
          <p:nvSpPr>
            <p:cNvPr id="585" name="Google Shape;585;p69"/>
            <p:cNvSpPr/>
            <p:nvPr/>
          </p:nvSpPr>
          <p:spPr>
            <a:xfrm>
              <a:off x="3782700" y="2757488"/>
              <a:ext cx="359400" cy="359400"/>
            </a:xfrm>
            <a:prstGeom prst="corner">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69"/>
            <p:cNvSpPr/>
            <p:nvPr/>
          </p:nvSpPr>
          <p:spPr>
            <a:xfrm rot="-5400000">
              <a:off x="11367300" y="2757488"/>
              <a:ext cx="359400" cy="359400"/>
            </a:xfrm>
            <a:prstGeom prst="corner">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69"/>
            <p:cNvSpPr/>
            <p:nvPr/>
          </p:nvSpPr>
          <p:spPr>
            <a:xfrm rot="5400000">
              <a:off x="3782700" y="1538288"/>
              <a:ext cx="359400" cy="359400"/>
            </a:xfrm>
            <a:prstGeom prst="corner">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69"/>
            <p:cNvSpPr/>
            <p:nvPr/>
          </p:nvSpPr>
          <p:spPr>
            <a:xfrm rot="10800000">
              <a:off x="11367300" y="1538288"/>
              <a:ext cx="359400" cy="359400"/>
            </a:xfrm>
            <a:prstGeom prst="corner">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89" name="Google Shape;589;p69"/>
          <p:cNvCxnSpPr/>
          <p:nvPr/>
        </p:nvCxnSpPr>
        <p:spPr>
          <a:xfrm rot="-5400000" flipH="1">
            <a:off x="5800350" y="1836975"/>
            <a:ext cx="2772300" cy="1169100"/>
          </a:xfrm>
          <a:prstGeom prst="curvedConnector3">
            <a:avLst>
              <a:gd name="adj1" fmla="val 50000"/>
            </a:avLst>
          </a:prstGeom>
          <a:noFill/>
          <a:ln w="28575" cap="flat" cmpd="sng">
            <a:solidFill>
              <a:schemeClr val="accent1"/>
            </a:solidFill>
            <a:prstDash val="solid"/>
            <a:round/>
            <a:headEnd type="none" w="med" len="med"/>
            <a:tailEnd type="triangle" w="med" len="med"/>
          </a:ln>
        </p:spPr>
      </p:cxnSp>
      <p:pic>
        <p:nvPicPr>
          <p:cNvPr id="590" name="Google Shape;590;p69"/>
          <p:cNvPicPr preferRelativeResize="0"/>
          <p:nvPr/>
        </p:nvPicPr>
        <p:blipFill>
          <a:blip r:embed="rId4">
            <a:alphaModFix/>
          </a:blip>
          <a:stretch>
            <a:fillRect/>
          </a:stretch>
        </p:blipFill>
        <p:spPr>
          <a:xfrm>
            <a:off x="798100" y="3775276"/>
            <a:ext cx="7369875" cy="1058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6"/>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Notification Styles - Inbox</a:t>
            </a:r>
            <a:endParaRPr/>
          </a:p>
        </p:txBody>
      </p:sp>
      <p:sp>
        <p:nvSpPr>
          <p:cNvPr id="102" name="Google Shape;102;p16"/>
          <p:cNvSpPr txBox="1">
            <a:spLocks noGrp="1"/>
          </p:cNvSpPr>
          <p:nvPr>
            <p:ph type="body" idx="1"/>
          </p:nvPr>
        </p:nvSpPr>
        <p:spPr>
          <a:xfrm>
            <a:off x="691200" y="1511100"/>
            <a:ext cx="7761600" cy="2868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a:p>
        </p:txBody>
      </p:sp>
      <p:sp>
        <p:nvSpPr>
          <p:cNvPr id="103" name="Google Shape;103;p16"/>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pic>
        <p:nvPicPr>
          <p:cNvPr id="104" name="Google Shape;104;p16"/>
          <p:cNvPicPr preferRelativeResize="0"/>
          <p:nvPr/>
        </p:nvPicPr>
        <p:blipFill>
          <a:blip r:embed="rId3">
            <a:alphaModFix/>
          </a:blip>
          <a:stretch>
            <a:fillRect/>
          </a:stretch>
        </p:blipFill>
        <p:spPr>
          <a:xfrm>
            <a:off x="783050" y="1511100"/>
            <a:ext cx="4933950" cy="18478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70"/>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Migration</a:t>
            </a:r>
            <a:endParaRPr/>
          </a:p>
        </p:txBody>
      </p:sp>
      <p:sp>
        <p:nvSpPr>
          <p:cNvPr id="596" name="Google Shape;596;p70"/>
          <p:cNvSpPr txBox="1">
            <a:spLocks noGrp="1"/>
          </p:cNvSpPr>
          <p:nvPr>
            <p:ph type="body" idx="1"/>
          </p:nvPr>
        </p:nvSpPr>
        <p:spPr>
          <a:xfrm>
            <a:off x="691200" y="1511100"/>
            <a:ext cx="7761600" cy="28689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a:t>Open the Util.kt (add new migration)</a:t>
            </a:r>
            <a:endParaRPr b="1"/>
          </a:p>
        </p:txBody>
      </p:sp>
      <p:sp>
        <p:nvSpPr>
          <p:cNvPr id="597" name="Google Shape;597;p70"/>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60</a:t>
            </a:fld>
            <a:endParaRPr/>
          </a:p>
        </p:txBody>
      </p:sp>
      <p:pic>
        <p:nvPicPr>
          <p:cNvPr id="598" name="Google Shape;598;p70"/>
          <p:cNvPicPr preferRelativeResize="0"/>
          <p:nvPr/>
        </p:nvPicPr>
        <p:blipFill>
          <a:blip r:embed="rId3">
            <a:alphaModFix/>
          </a:blip>
          <a:stretch>
            <a:fillRect/>
          </a:stretch>
        </p:blipFill>
        <p:spPr>
          <a:xfrm>
            <a:off x="235650" y="2214800"/>
            <a:ext cx="8869826" cy="125257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71"/>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Add the Migration</a:t>
            </a:r>
            <a:endParaRPr/>
          </a:p>
        </p:txBody>
      </p:sp>
      <p:sp>
        <p:nvSpPr>
          <p:cNvPr id="604" name="Google Shape;604;p71"/>
          <p:cNvSpPr txBox="1">
            <a:spLocks noGrp="1"/>
          </p:cNvSpPr>
          <p:nvPr>
            <p:ph type="body" idx="1"/>
          </p:nvPr>
        </p:nvSpPr>
        <p:spPr>
          <a:xfrm>
            <a:off x="691200" y="1282500"/>
            <a:ext cx="7761600" cy="28689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a:t>Util.kt</a:t>
            </a:r>
            <a:endParaRPr/>
          </a:p>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endParaRPr/>
          </a:p>
          <a:p>
            <a:pPr marL="457200" lvl="0" indent="-381000" algn="l" rtl="0">
              <a:spcBef>
                <a:spcPts val="600"/>
              </a:spcBef>
              <a:spcAft>
                <a:spcPts val="0"/>
              </a:spcAft>
              <a:buSzPts val="2400"/>
              <a:buChar char="▣"/>
            </a:pPr>
            <a:r>
              <a:rPr lang="en"/>
              <a:t>TodoDatabase.kt</a:t>
            </a:r>
            <a:endParaRPr/>
          </a:p>
        </p:txBody>
      </p:sp>
      <p:sp>
        <p:nvSpPr>
          <p:cNvPr id="605" name="Google Shape;605;p71"/>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61</a:t>
            </a:fld>
            <a:endParaRPr/>
          </a:p>
        </p:txBody>
      </p:sp>
      <p:pic>
        <p:nvPicPr>
          <p:cNvPr id="606" name="Google Shape;606;p71"/>
          <p:cNvPicPr preferRelativeResize="0"/>
          <p:nvPr/>
        </p:nvPicPr>
        <p:blipFill>
          <a:blip r:embed="rId3">
            <a:alphaModFix/>
          </a:blip>
          <a:stretch>
            <a:fillRect/>
          </a:stretch>
        </p:blipFill>
        <p:spPr>
          <a:xfrm>
            <a:off x="1291425" y="1834048"/>
            <a:ext cx="6045276" cy="1540875"/>
          </a:xfrm>
          <a:prstGeom prst="rect">
            <a:avLst/>
          </a:prstGeom>
          <a:noFill/>
          <a:ln>
            <a:noFill/>
          </a:ln>
        </p:spPr>
      </p:pic>
      <p:pic>
        <p:nvPicPr>
          <p:cNvPr id="607" name="Google Shape;607;p71"/>
          <p:cNvPicPr preferRelativeResize="0"/>
          <p:nvPr/>
        </p:nvPicPr>
        <p:blipFill>
          <a:blip r:embed="rId4">
            <a:alphaModFix/>
          </a:blip>
          <a:stretch>
            <a:fillRect/>
          </a:stretch>
        </p:blipFill>
        <p:spPr>
          <a:xfrm>
            <a:off x="1291425" y="4151397"/>
            <a:ext cx="5417924" cy="7793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611"/>
        <p:cNvGrpSpPr/>
        <p:nvPr/>
      </p:nvGrpSpPr>
      <p:grpSpPr>
        <a:xfrm>
          <a:off x="0" y="0"/>
          <a:ext cx="0" cy="0"/>
          <a:chOff x="0" y="0"/>
          <a:chExt cx="0" cy="0"/>
        </a:xfrm>
      </p:grpSpPr>
      <p:sp>
        <p:nvSpPr>
          <p:cNvPr id="612" name="Google Shape;612;p72"/>
          <p:cNvSpPr txBox="1">
            <a:spLocks noGrp="1"/>
          </p:cNvSpPr>
          <p:nvPr>
            <p:ph type="body" idx="4294967295"/>
          </p:nvPr>
        </p:nvSpPr>
        <p:spPr>
          <a:xfrm>
            <a:off x="828475" y="1687744"/>
            <a:ext cx="4043400" cy="14802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sz="3000" b="1"/>
              <a:t>Run The Project</a:t>
            </a:r>
            <a:endParaRPr sz="3000" b="1"/>
          </a:p>
          <a:p>
            <a:pPr marL="0" lvl="0" indent="0" algn="l" rtl="0">
              <a:spcBef>
                <a:spcPts val="600"/>
              </a:spcBef>
              <a:spcAft>
                <a:spcPts val="0"/>
              </a:spcAft>
              <a:buNone/>
            </a:pPr>
            <a:r>
              <a:rPr lang="en" sz="2000"/>
              <a:t>Make sure the migration works fine</a:t>
            </a:r>
            <a:endParaRPr sz="2000"/>
          </a:p>
        </p:txBody>
      </p:sp>
      <p:grpSp>
        <p:nvGrpSpPr>
          <p:cNvPr id="613" name="Google Shape;613;p72"/>
          <p:cNvGrpSpPr/>
          <p:nvPr/>
        </p:nvGrpSpPr>
        <p:grpSpPr>
          <a:xfrm>
            <a:off x="930469" y="914016"/>
            <a:ext cx="603499" cy="605867"/>
            <a:chOff x="3782700" y="1538288"/>
            <a:chExt cx="1578600" cy="1578600"/>
          </a:xfrm>
        </p:grpSpPr>
        <p:sp>
          <p:nvSpPr>
            <p:cNvPr id="614" name="Google Shape;614;p72"/>
            <p:cNvSpPr/>
            <p:nvPr/>
          </p:nvSpPr>
          <p:spPr>
            <a:xfrm>
              <a:off x="3782700" y="2757488"/>
              <a:ext cx="359400" cy="359400"/>
            </a:xfrm>
            <a:prstGeom prst="corner">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72"/>
            <p:cNvSpPr/>
            <p:nvPr/>
          </p:nvSpPr>
          <p:spPr>
            <a:xfrm rot="-5400000">
              <a:off x="5001900" y="2757488"/>
              <a:ext cx="359400" cy="359400"/>
            </a:xfrm>
            <a:prstGeom prst="corner">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72"/>
            <p:cNvSpPr/>
            <p:nvPr/>
          </p:nvSpPr>
          <p:spPr>
            <a:xfrm rot="5400000">
              <a:off x="3782700" y="1538288"/>
              <a:ext cx="359400" cy="359400"/>
            </a:xfrm>
            <a:prstGeom prst="corner">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72"/>
            <p:cNvSpPr/>
            <p:nvPr/>
          </p:nvSpPr>
          <p:spPr>
            <a:xfrm rot="10800000">
              <a:off x="5001900" y="1538288"/>
              <a:ext cx="359400" cy="359400"/>
            </a:xfrm>
            <a:prstGeom prst="corner">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 name="Google Shape;618;p72"/>
          <p:cNvGrpSpPr/>
          <p:nvPr/>
        </p:nvGrpSpPr>
        <p:grpSpPr>
          <a:xfrm>
            <a:off x="1072741" y="1098200"/>
            <a:ext cx="319659" cy="237367"/>
            <a:chOff x="5255200" y="3006475"/>
            <a:chExt cx="511700" cy="378575"/>
          </a:xfrm>
        </p:grpSpPr>
        <p:sp>
          <p:nvSpPr>
            <p:cNvPr id="619" name="Google Shape;619;p72"/>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72"/>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72"/>
          <p:cNvSpPr txBox="1">
            <a:spLocks noGrp="1"/>
          </p:cNvSpPr>
          <p:nvPr>
            <p:ph type="sldNum" idx="12"/>
          </p:nvPr>
        </p:nvSpPr>
        <p:spPr>
          <a:xfrm>
            <a:off x="4297650" y="4777483"/>
            <a:ext cx="548700" cy="30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62</a:t>
            </a:fld>
            <a:endParaRPr/>
          </a:p>
        </p:txBody>
      </p:sp>
      <p:grpSp>
        <p:nvGrpSpPr>
          <p:cNvPr id="622" name="Google Shape;622;p72"/>
          <p:cNvGrpSpPr/>
          <p:nvPr/>
        </p:nvGrpSpPr>
        <p:grpSpPr>
          <a:xfrm>
            <a:off x="5353200" y="373572"/>
            <a:ext cx="2119546" cy="4396359"/>
            <a:chOff x="2547150" y="238125"/>
            <a:chExt cx="2525675" cy="5238750"/>
          </a:xfrm>
        </p:grpSpPr>
        <p:sp>
          <p:nvSpPr>
            <p:cNvPr id="623" name="Google Shape;623;p72"/>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72"/>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72"/>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2"/>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27" name="Google Shape;627;p72"/>
          <p:cNvPicPr preferRelativeResize="0"/>
          <p:nvPr/>
        </p:nvPicPr>
        <p:blipFill>
          <a:blip r:embed="rId3">
            <a:alphaModFix/>
          </a:blip>
          <a:stretch>
            <a:fillRect/>
          </a:stretch>
        </p:blipFill>
        <p:spPr>
          <a:xfrm>
            <a:off x="5403576" y="768200"/>
            <a:ext cx="2022225" cy="36224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73"/>
          <p:cNvSpPr txBox="1">
            <a:spLocks noGrp="1"/>
          </p:cNvSpPr>
          <p:nvPr>
            <p:ph type="ctrTitle"/>
          </p:nvPr>
        </p:nvSpPr>
        <p:spPr>
          <a:xfrm>
            <a:off x="685800" y="2897794"/>
            <a:ext cx="4505400" cy="1432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9600">
                <a:solidFill>
                  <a:schemeClr val="accent2"/>
                </a:solidFill>
              </a:rPr>
              <a:t>5.</a:t>
            </a:r>
            <a:endParaRPr sz="9600">
              <a:solidFill>
                <a:schemeClr val="accent2"/>
              </a:solidFill>
            </a:endParaRPr>
          </a:p>
          <a:p>
            <a:pPr marL="0" lvl="0" indent="0" algn="r" rtl="0">
              <a:spcBef>
                <a:spcPts val="0"/>
              </a:spcBef>
              <a:spcAft>
                <a:spcPts val="0"/>
              </a:spcAft>
              <a:buNone/>
            </a:pPr>
            <a:r>
              <a:rPr lang="en"/>
              <a:t>Picker</a:t>
            </a:r>
            <a:endParaRPr/>
          </a:p>
        </p:txBody>
      </p:sp>
      <p:sp>
        <p:nvSpPr>
          <p:cNvPr id="633" name="Google Shape;633;p73"/>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63</a:t>
            </a:fld>
            <a:endParaRPr/>
          </a:p>
        </p:txBody>
      </p:sp>
      <p:sp>
        <p:nvSpPr>
          <p:cNvPr id="634" name="Google Shape;634;p73"/>
          <p:cNvSpPr txBox="1">
            <a:spLocks noGrp="1"/>
          </p:cNvSpPr>
          <p:nvPr>
            <p:ph type="body" idx="4294967295"/>
          </p:nvPr>
        </p:nvSpPr>
        <p:spPr>
          <a:xfrm>
            <a:off x="590050" y="4178200"/>
            <a:ext cx="4601100" cy="56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a:t>Prepare Date &amp; Time Picker</a:t>
            </a:r>
            <a:endParaRPr sz="2000" b="1"/>
          </a:p>
        </p:txBody>
      </p:sp>
      <p:pic>
        <p:nvPicPr>
          <p:cNvPr id="635" name="Google Shape;635;p73"/>
          <p:cNvPicPr preferRelativeResize="0"/>
          <p:nvPr/>
        </p:nvPicPr>
        <p:blipFill>
          <a:blip r:embed="rId3">
            <a:alphaModFix/>
          </a:blip>
          <a:stretch>
            <a:fillRect/>
          </a:stretch>
        </p:blipFill>
        <p:spPr>
          <a:xfrm>
            <a:off x="6456925" y="304800"/>
            <a:ext cx="2327839" cy="483870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74"/>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TextInputLayout Time &amp; Date</a:t>
            </a:r>
            <a:endParaRPr/>
          </a:p>
        </p:txBody>
      </p:sp>
      <p:sp>
        <p:nvSpPr>
          <p:cNvPr id="641" name="Google Shape;641;p74"/>
          <p:cNvSpPr txBox="1">
            <a:spLocks noGrp="1"/>
          </p:cNvSpPr>
          <p:nvPr>
            <p:ph type="body" idx="1"/>
          </p:nvPr>
        </p:nvSpPr>
        <p:spPr>
          <a:xfrm>
            <a:off x="691200" y="1511100"/>
            <a:ext cx="7761600" cy="28689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a:t>Open the fragment_create_todo.xml</a:t>
            </a:r>
            <a:endParaRPr/>
          </a:p>
          <a:p>
            <a:pPr marL="457200" lvl="0" indent="-381000" algn="l" rtl="0">
              <a:spcBef>
                <a:spcPts val="0"/>
              </a:spcBef>
              <a:spcAft>
                <a:spcPts val="0"/>
              </a:spcAft>
              <a:buSzPts val="2400"/>
              <a:buChar char="▣"/>
            </a:pPr>
            <a:r>
              <a:rPr lang="en"/>
              <a:t>Add two TextInputLayout (date &amp; time)</a:t>
            </a:r>
            <a:endParaRPr/>
          </a:p>
        </p:txBody>
      </p:sp>
      <p:sp>
        <p:nvSpPr>
          <p:cNvPr id="642" name="Google Shape;642;p74"/>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64</a:t>
            </a:fld>
            <a:endParaRPr/>
          </a:p>
        </p:txBody>
      </p:sp>
      <p:pic>
        <p:nvPicPr>
          <p:cNvPr id="643" name="Google Shape;643;p74"/>
          <p:cNvPicPr preferRelativeResize="0"/>
          <p:nvPr/>
        </p:nvPicPr>
        <p:blipFill>
          <a:blip r:embed="rId3">
            <a:alphaModFix/>
          </a:blip>
          <a:stretch>
            <a:fillRect/>
          </a:stretch>
        </p:blipFill>
        <p:spPr>
          <a:xfrm>
            <a:off x="1258049" y="2538350"/>
            <a:ext cx="3612775" cy="2350950"/>
          </a:xfrm>
          <a:prstGeom prst="rect">
            <a:avLst/>
          </a:prstGeom>
          <a:noFill/>
          <a:ln>
            <a:noFill/>
          </a:ln>
        </p:spPr>
      </p:pic>
      <p:sp>
        <p:nvSpPr>
          <p:cNvPr id="644" name="Google Shape;644;p74"/>
          <p:cNvSpPr txBox="1">
            <a:spLocks noGrp="1"/>
          </p:cNvSpPr>
          <p:nvPr>
            <p:ph type="body" idx="4294967295"/>
          </p:nvPr>
        </p:nvSpPr>
        <p:spPr>
          <a:xfrm>
            <a:off x="5260825" y="2675100"/>
            <a:ext cx="2988900" cy="54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accent1"/>
                </a:solidFill>
              </a:rPr>
              <a:t>EndIcon</a:t>
            </a:r>
            <a:endParaRPr sz="1000" b="1">
              <a:solidFill>
                <a:schemeClr val="accent1"/>
              </a:solidFill>
            </a:endParaRPr>
          </a:p>
          <a:p>
            <a:pPr marL="0" lvl="0" indent="0" algn="l" rtl="0">
              <a:spcBef>
                <a:spcPts val="0"/>
              </a:spcBef>
              <a:spcAft>
                <a:spcPts val="0"/>
              </a:spcAft>
              <a:buNone/>
            </a:pPr>
            <a:r>
              <a:rPr lang="en" sz="1000"/>
              <a:t>endIconDrawable = calendar or time icon</a:t>
            </a:r>
            <a:endParaRPr sz="1000"/>
          </a:p>
          <a:p>
            <a:pPr marL="0" lvl="0" indent="0" algn="l" rtl="0">
              <a:spcBef>
                <a:spcPts val="0"/>
              </a:spcBef>
              <a:spcAft>
                <a:spcPts val="0"/>
              </a:spcAft>
              <a:buNone/>
            </a:pPr>
            <a:r>
              <a:rPr lang="en" sz="1000"/>
              <a:t>endIconMode = custom</a:t>
            </a:r>
            <a:endParaRPr sz="1000"/>
          </a:p>
          <a:p>
            <a:pPr marL="0" lvl="0" indent="0" algn="l" rtl="0">
              <a:spcBef>
                <a:spcPts val="0"/>
              </a:spcBef>
              <a:spcAft>
                <a:spcPts val="0"/>
              </a:spcAft>
              <a:buNone/>
            </a:pPr>
            <a:endParaRPr sz="1000"/>
          </a:p>
          <a:p>
            <a:pPr marL="0" lvl="0" indent="0" algn="l" rtl="0">
              <a:spcBef>
                <a:spcPts val="0"/>
              </a:spcBef>
              <a:spcAft>
                <a:spcPts val="0"/>
              </a:spcAft>
              <a:buNone/>
            </a:pPr>
            <a:endParaRPr sz="1000"/>
          </a:p>
        </p:txBody>
      </p:sp>
      <p:sp>
        <p:nvSpPr>
          <p:cNvPr id="645" name="Google Shape;645;p74"/>
          <p:cNvSpPr txBox="1">
            <a:spLocks noGrp="1"/>
          </p:cNvSpPr>
          <p:nvPr>
            <p:ph type="body" idx="4294967295"/>
          </p:nvPr>
        </p:nvSpPr>
        <p:spPr>
          <a:xfrm>
            <a:off x="5260825" y="3320925"/>
            <a:ext cx="2501700" cy="54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accent1"/>
                </a:solidFill>
              </a:rPr>
              <a:t>EditText</a:t>
            </a:r>
            <a:endParaRPr sz="1000" b="1">
              <a:solidFill>
                <a:schemeClr val="accent1"/>
              </a:solidFill>
            </a:endParaRPr>
          </a:p>
          <a:p>
            <a:pPr marL="0" lvl="0" indent="0" algn="l" rtl="0">
              <a:spcBef>
                <a:spcPts val="0"/>
              </a:spcBef>
              <a:spcAft>
                <a:spcPts val="0"/>
              </a:spcAft>
              <a:buNone/>
            </a:pPr>
            <a:r>
              <a:rPr lang="en" sz="1000"/>
              <a:t>enabled= true</a:t>
            </a:r>
            <a:endParaRPr sz="1000"/>
          </a:p>
          <a:p>
            <a:pPr marL="0" lvl="0" indent="0" algn="l" rtl="0">
              <a:spcBef>
                <a:spcPts val="0"/>
              </a:spcBef>
              <a:spcAft>
                <a:spcPts val="0"/>
              </a:spcAft>
              <a:buNone/>
            </a:pPr>
            <a:r>
              <a:rPr lang="en" sz="1000"/>
              <a:t>focusable = false</a:t>
            </a:r>
            <a:endParaRPr sz="1000"/>
          </a:p>
          <a:p>
            <a:pPr marL="0" lvl="0" indent="0" algn="l" rtl="0">
              <a:spcBef>
                <a:spcPts val="0"/>
              </a:spcBef>
              <a:spcAft>
                <a:spcPts val="0"/>
              </a:spcAft>
              <a:buNone/>
            </a:pPr>
            <a:r>
              <a:rPr lang="en" sz="1000"/>
              <a:t>id = txtDate &amp; txtTime</a:t>
            </a:r>
            <a:endParaRPr sz="1000"/>
          </a:p>
          <a:p>
            <a:pPr marL="0" lvl="0" indent="0" algn="l" rtl="0">
              <a:spcBef>
                <a:spcPts val="0"/>
              </a:spcBef>
              <a:spcAft>
                <a:spcPts val="0"/>
              </a:spcAft>
              <a:buNone/>
            </a:pPr>
            <a:endParaRPr sz="1000"/>
          </a:p>
          <a:p>
            <a:pPr marL="0" lvl="0" indent="0" algn="l" rtl="0">
              <a:spcBef>
                <a:spcPts val="0"/>
              </a:spcBef>
              <a:spcAft>
                <a:spcPts val="0"/>
              </a:spcAft>
              <a:buNone/>
            </a:pPr>
            <a:endParaRPr sz="1000"/>
          </a:p>
        </p:txBody>
      </p:sp>
      <p:sp>
        <p:nvSpPr>
          <p:cNvPr id="646" name="Google Shape;646;p74"/>
          <p:cNvSpPr txBox="1">
            <a:spLocks noGrp="1"/>
          </p:cNvSpPr>
          <p:nvPr>
            <p:ph type="body" idx="4294967295"/>
          </p:nvPr>
        </p:nvSpPr>
        <p:spPr>
          <a:xfrm>
            <a:off x="5316475" y="4172975"/>
            <a:ext cx="2501700" cy="54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accent1"/>
                </a:solidFill>
              </a:rPr>
              <a:t>Add Todo Button</a:t>
            </a:r>
            <a:endParaRPr sz="1000" b="1">
              <a:solidFill>
                <a:schemeClr val="accent1"/>
              </a:solidFill>
            </a:endParaRPr>
          </a:p>
          <a:p>
            <a:pPr marL="0" lvl="0" indent="0" algn="l" rtl="0">
              <a:spcBef>
                <a:spcPts val="0"/>
              </a:spcBef>
              <a:spcAft>
                <a:spcPts val="0"/>
              </a:spcAft>
              <a:buNone/>
            </a:pPr>
            <a:r>
              <a:rPr lang="en" sz="1000"/>
              <a:t>Constrained to the bottom of pick a time input layout</a:t>
            </a:r>
            <a:endParaRPr sz="1000"/>
          </a:p>
          <a:p>
            <a:pPr marL="0" lvl="0" indent="0" algn="l" rtl="0">
              <a:spcBef>
                <a:spcPts val="0"/>
              </a:spcBef>
              <a:spcAft>
                <a:spcPts val="0"/>
              </a:spcAft>
              <a:buNone/>
            </a:pPr>
            <a:endParaRPr sz="1000"/>
          </a:p>
          <a:p>
            <a:pPr marL="0" lvl="0" indent="0" algn="l" rtl="0">
              <a:spcBef>
                <a:spcPts val="0"/>
              </a:spcBef>
              <a:spcAft>
                <a:spcPts val="0"/>
              </a:spcAft>
              <a:buNone/>
            </a:pPr>
            <a:endParaRPr sz="10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75"/>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ScrollView</a:t>
            </a:r>
            <a:endParaRPr/>
          </a:p>
        </p:txBody>
      </p:sp>
      <p:sp>
        <p:nvSpPr>
          <p:cNvPr id="652" name="Google Shape;652;p75"/>
          <p:cNvSpPr txBox="1">
            <a:spLocks noGrp="1"/>
          </p:cNvSpPr>
          <p:nvPr>
            <p:ph type="body" idx="1"/>
          </p:nvPr>
        </p:nvSpPr>
        <p:spPr>
          <a:xfrm>
            <a:off x="691200" y="1511100"/>
            <a:ext cx="7761600" cy="28689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dirty="0"/>
              <a:t>Since the layout contains a lot</a:t>
            </a:r>
            <a:r>
              <a:rPr lang="en-US" dirty="0"/>
              <a:t> of</a:t>
            </a:r>
            <a:r>
              <a:rPr lang="en" dirty="0"/>
              <a:t> items and it makes some of view object rendered beyond the phone screen, it needs the ScrollView</a:t>
            </a:r>
            <a:endParaRPr dirty="0"/>
          </a:p>
          <a:p>
            <a:pPr marL="457200" lvl="0" indent="-381000" algn="l" rtl="0">
              <a:spcBef>
                <a:spcPts val="0"/>
              </a:spcBef>
              <a:spcAft>
                <a:spcPts val="0"/>
              </a:spcAft>
              <a:buSzPts val="2400"/>
              <a:buChar char="▣"/>
            </a:pPr>
            <a:r>
              <a:rPr lang="en" dirty="0"/>
              <a:t>Drag and drop ScrollView</a:t>
            </a:r>
            <a:br>
              <a:rPr lang="en" dirty="0"/>
            </a:br>
            <a:r>
              <a:rPr lang="en" dirty="0"/>
              <a:t>make sure it’s structured</a:t>
            </a:r>
            <a:br>
              <a:rPr lang="en" dirty="0"/>
            </a:br>
            <a:r>
              <a:rPr lang="en" dirty="0"/>
              <a:t>like screenshot on the </a:t>
            </a:r>
            <a:br>
              <a:rPr lang="en" dirty="0"/>
            </a:br>
            <a:r>
              <a:rPr lang="en" dirty="0"/>
              <a:t>right  </a:t>
            </a:r>
            <a:endParaRPr dirty="0"/>
          </a:p>
        </p:txBody>
      </p:sp>
      <p:sp>
        <p:nvSpPr>
          <p:cNvPr id="653" name="Google Shape;653;p75"/>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65</a:t>
            </a:fld>
            <a:endParaRPr/>
          </a:p>
        </p:txBody>
      </p:sp>
      <p:pic>
        <p:nvPicPr>
          <p:cNvPr id="654" name="Google Shape;654;p75"/>
          <p:cNvPicPr preferRelativeResize="0"/>
          <p:nvPr/>
        </p:nvPicPr>
        <p:blipFill>
          <a:blip r:embed="rId3">
            <a:alphaModFix/>
          </a:blip>
          <a:stretch>
            <a:fillRect/>
          </a:stretch>
        </p:blipFill>
        <p:spPr>
          <a:xfrm>
            <a:off x="5461249" y="2902215"/>
            <a:ext cx="3307050" cy="191965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76"/>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Interface Listener for Time &amp; Date</a:t>
            </a:r>
            <a:endParaRPr/>
          </a:p>
        </p:txBody>
      </p:sp>
      <p:sp>
        <p:nvSpPr>
          <p:cNvPr id="660" name="Google Shape;660;p76"/>
          <p:cNvSpPr txBox="1">
            <a:spLocks noGrp="1"/>
          </p:cNvSpPr>
          <p:nvPr>
            <p:ph type="body" idx="1"/>
          </p:nvPr>
        </p:nvSpPr>
        <p:spPr>
          <a:xfrm>
            <a:off x="691200" y="1511100"/>
            <a:ext cx="7761600" cy="28689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a:t>Open the interfaces.kt</a:t>
            </a:r>
            <a:endParaRPr b="1"/>
          </a:p>
        </p:txBody>
      </p:sp>
      <p:sp>
        <p:nvSpPr>
          <p:cNvPr id="661" name="Google Shape;661;p76"/>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66</a:t>
            </a:fld>
            <a:endParaRPr/>
          </a:p>
        </p:txBody>
      </p:sp>
      <p:pic>
        <p:nvPicPr>
          <p:cNvPr id="662" name="Google Shape;662;p76"/>
          <p:cNvPicPr preferRelativeResize="0"/>
          <p:nvPr/>
        </p:nvPicPr>
        <p:blipFill>
          <a:blip r:embed="rId3">
            <a:alphaModFix/>
          </a:blip>
          <a:stretch>
            <a:fillRect/>
          </a:stretch>
        </p:blipFill>
        <p:spPr>
          <a:xfrm>
            <a:off x="1261000" y="2074525"/>
            <a:ext cx="3216627" cy="1837275"/>
          </a:xfrm>
          <a:prstGeom prst="rect">
            <a:avLst/>
          </a:prstGeom>
          <a:noFill/>
          <a:ln>
            <a:noFill/>
          </a:ln>
        </p:spPr>
      </p:pic>
      <p:sp>
        <p:nvSpPr>
          <p:cNvPr id="663" name="Google Shape;663;p76"/>
          <p:cNvSpPr txBox="1">
            <a:spLocks noGrp="1"/>
          </p:cNvSpPr>
          <p:nvPr>
            <p:ph type="body" idx="4294967295"/>
          </p:nvPr>
        </p:nvSpPr>
        <p:spPr>
          <a:xfrm>
            <a:off x="5260825" y="2675100"/>
            <a:ext cx="2988900" cy="54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accent1"/>
                </a:solidFill>
              </a:rPr>
              <a:t>Click Listener</a:t>
            </a:r>
            <a:endParaRPr sz="1000" b="1">
              <a:solidFill>
                <a:schemeClr val="accent1"/>
              </a:solidFill>
            </a:endParaRPr>
          </a:p>
          <a:p>
            <a:pPr marL="0" lvl="0" indent="0" algn="l" rtl="0">
              <a:spcBef>
                <a:spcPts val="0"/>
              </a:spcBef>
              <a:spcAft>
                <a:spcPts val="0"/>
              </a:spcAft>
              <a:buNone/>
            </a:pPr>
            <a:r>
              <a:rPr lang="en" sz="1000"/>
              <a:t>This click listener should be attached to the Edit Text of Time &amp; Date to trigger the dialog picker</a:t>
            </a:r>
            <a:endParaRPr sz="1000"/>
          </a:p>
          <a:p>
            <a:pPr marL="0" lvl="0" indent="0" algn="l" rtl="0">
              <a:spcBef>
                <a:spcPts val="0"/>
              </a:spcBef>
              <a:spcAft>
                <a:spcPts val="0"/>
              </a:spcAft>
              <a:buNone/>
            </a:pPr>
            <a:endParaRPr sz="1000"/>
          </a:p>
          <a:p>
            <a:pPr marL="0" lvl="0" indent="0" algn="l" rtl="0">
              <a:spcBef>
                <a:spcPts val="0"/>
              </a:spcBef>
              <a:spcAft>
                <a:spcPts val="0"/>
              </a:spcAft>
              <a:buNone/>
            </a:pPr>
            <a:endParaRPr sz="10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77"/>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Set Listener on Layout</a:t>
            </a:r>
            <a:endParaRPr/>
          </a:p>
        </p:txBody>
      </p:sp>
      <p:sp>
        <p:nvSpPr>
          <p:cNvPr id="669" name="Google Shape;669;p77"/>
          <p:cNvSpPr txBox="1">
            <a:spLocks noGrp="1"/>
          </p:cNvSpPr>
          <p:nvPr>
            <p:ph type="body" idx="1"/>
          </p:nvPr>
        </p:nvSpPr>
        <p:spPr>
          <a:xfrm>
            <a:off x="691200" y="1511100"/>
            <a:ext cx="7761600" cy="28689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a:t>Create listener variable for both date and time</a:t>
            </a:r>
            <a:endParaRPr/>
          </a:p>
        </p:txBody>
      </p:sp>
      <p:sp>
        <p:nvSpPr>
          <p:cNvPr id="670" name="Google Shape;670;p77"/>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67</a:t>
            </a:fld>
            <a:endParaRPr/>
          </a:p>
        </p:txBody>
      </p:sp>
      <p:pic>
        <p:nvPicPr>
          <p:cNvPr id="671" name="Google Shape;671;p77"/>
          <p:cNvPicPr preferRelativeResize="0"/>
          <p:nvPr/>
        </p:nvPicPr>
        <p:blipFill>
          <a:blip r:embed="rId3">
            <a:alphaModFix/>
          </a:blip>
          <a:stretch>
            <a:fillRect/>
          </a:stretch>
        </p:blipFill>
        <p:spPr>
          <a:xfrm>
            <a:off x="791400" y="2264350"/>
            <a:ext cx="8137349" cy="19133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78"/>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Set Listener on Layout</a:t>
            </a:r>
            <a:endParaRPr/>
          </a:p>
        </p:txBody>
      </p:sp>
      <p:sp>
        <p:nvSpPr>
          <p:cNvPr id="677" name="Google Shape;677;p78"/>
          <p:cNvSpPr txBox="1">
            <a:spLocks noGrp="1"/>
          </p:cNvSpPr>
          <p:nvPr>
            <p:ph type="body" idx="1"/>
          </p:nvPr>
        </p:nvSpPr>
        <p:spPr>
          <a:xfrm>
            <a:off x="691200" y="1511100"/>
            <a:ext cx="7761600" cy="28689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a:t>Set listener to both time &amp; date</a:t>
            </a:r>
            <a:endParaRPr/>
          </a:p>
          <a:p>
            <a:pPr marL="0" lvl="0" indent="0" algn="l" rtl="0">
              <a:spcBef>
                <a:spcPts val="600"/>
              </a:spcBef>
              <a:spcAft>
                <a:spcPts val="0"/>
              </a:spcAft>
              <a:buNone/>
            </a:pPr>
            <a:endParaRPr/>
          </a:p>
          <a:p>
            <a:pPr marL="0" lvl="0" indent="0" algn="l" rtl="0">
              <a:spcBef>
                <a:spcPts val="600"/>
              </a:spcBef>
              <a:spcAft>
                <a:spcPts val="0"/>
              </a:spcAft>
              <a:buNone/>
            </a:pPr>
            <a:endParaRPr/>
          </a:p>
          <a:p>
            <a:pPr marL="457200" lvl="0" indent="-381000" algn="l" rtl="0">
              <a:spcBef>
                <a:spcPts val="600"/>
              </a:spcBef>
              <a:spcAft>
                <a:spcPts val="0"/>
              </a:spcAft>
              <a:buSzPts val="2400"/>
              <a:buChar char="▣"/>
            </a:pPr>
            <a:r>
              <a:rPr lang="en"/>
              <a:t>Implement the Interface</a:t>
            </a:r>
            <a:endParaRPr/>
          </a:p>
        </p:txBody>
      </p:sp>
      <p:sp>
        <p:nvSpPr>
          <p:cNvPr id="678" name="Google Shape;678;p78"/>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68</a:t>
            </a:fld>
            <a:endParaRPr/>
          </a:p>
        </p:txBody>
      </p:sp>
      <p:pic>
        <p:nvPicPr>
          <p:cNvPr id="679" name="Google Shape;679;p78"/>
          <p:cNvPicPr preferRelativeResize="0"/>
          <p:nvPr/>
        </p:nvPicPr>
        <p:blipFill>
          <a:blip r:embed="rId3">
            <a:alphaModFix/>
          </a:blip>
          <a:stretch>
            <a:fillRect/>
          </a:stretch>
        </p:blipFill>
        <p:spPr>
          <a:xfrm>
            <a:off x="1201375" y="2127650"/>
            <a:ext cx="6268949" cy="426575"/>
          </a:xfrm>
          <a:prstGeom prst="rect">
            <a:avLst/>
          </a:prstGeom>
          <a:noFill/>
          <a:ln>
            <a:noFill/>
          </a:ln>
        </p:spPr>
      </p:pic>
      <p:pic>
        <p:nvPicPr>
          <p:cNvPr id="680" name="Google Shape;680;p78"/>
          <p:cNvPicPr preferRelativeResize="0"/>
          <p:nvPr/>
        </p:nvPicPr>
        <p:blipFill>
          <a:blip r:embed="rId4">
            <a:alphaModFix/>
          </a:blip>
          <a:stretch>
            <a:fillRect/>
          </a:stretch>
        </p:blipFill>
        <p:spPr>
          <a:xfrm>
            <a:off x="1192600" y="2554225"/>
            <a:ext cx="6758799" cy="361350"/>
          </a:xfrm>
          <a:prstGeom prst="rect">
            <a:avLst/>
          </a:prstGeom>
          <a:noFill/>
          <a:ln>
            <a:noFill/>
          </a:ln>
        </p:spPr>
      </p:pic>
      <p:pic>
        <p:nvPicPr>
          <p:cNvPr id="681" name="Google Shape;681;p78"/>
          <p:cNvPicPr preferRelativeResize="0"/>
          <p:nvPr/>
        </p:nvPicPr>
        <p:blipFill>
          <a:blip r:embed="rId5">
            <a:alphaModFix/>
          </a:blip>
          <a:stretch>
            <a:fillRect/>
          </a:stretch>
        </p:blipFill>
        <p:spPr>
          <a:xfrm>
            <a:off x="1279300" y="3427725"/>
            <a:ext cx="6758800" cy="161685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79"/>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Init Date &amp; Time Variable</a:t>
            </a:r>
            <a:endParaRPr/>
          </a:p>
        </p:txBody>
      </p:sp>
      <p:sp>
        <p:nvSpPr>
          <p:cNvPr id="687" name="Google Shape;687;p79"/>
          <p:cNvSpPr txBox="1">
            <a:spLocks noGrp="1"/>
          </p:cNvSpPr>
          <p:nvPr>
            <p:ph type="body" idx="1"/>
          </p:nvPr>
        </p:nvSpPr>
        <p:spPr>
          <a:xfrm>
            <a:off x="691200" y="1511100"/>
            <a:ext cx="7761600" cy="28689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a:t>These variables should be used to calculate delay differences</a:t>
            </a:r>
            <a:endParaRPr/>
          </a:p>
        </p:txBody>
      </p:sp>
      <p:sp>
        <p:nvSpPr>
          <p:cNvPr id="688" name="Google Shape;688;p79"/>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69</a:t>
            </a:fld>
            <a:endParaRPr/>
          </a:p>
        </p:txBody>
      </p:sp>
      <p:pic>
        <p:nvPicPr>
          <p:cNvPr id="689" name="Google Shape;689;p79"/>
          <p:cNvPicPr preferRelativeResize="0"/>
          <p:nvPr/>
        </p:nvPicPr>
        <p:blipFill>
          <a:blip r:embed="rId3">
            <a:alphaModFix/>
          </a:blip>
          <a:stretch>
            <a:fillRect/>
          </a:stretch>
        </p:blipFill>
        <p:spPr>
          <a:xfrm>
            <a:off x="691200" y="2480024"/>
            <a:ext cx="8294150" cy="2186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Notification Styles - Messaging</a:t>
            </a:r>
            <a:endParaRPr/>
          </a:p>
        </p:txBody>
      </p:sp>
      <p:sp>
        <p:nvSpPr>
          <p:cNvPr id="110" name="Google Shape;110;p17"/>
          <p:cNvSpPr txBox="1">
            <a:spLocks noGrp="1"/>
          </p:cNvSpPr>
          <p:nvPr>
            <p:ph type="body" idx="1"/>
          </p:nvPr>
        </p:nvSpPr>
        <p:spPr>
          <a:xfrm>
            <a:off x="691200" y="1511100"/>
            <a:ext cx="7761600" cy="2868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a:p>
        </p:txBody>
      </p:sp>
      <p:sp>
        <p:nvSpPr>
          <p:cNvPr id="111" name="Google Shape;111;p17"/>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pic>
        <p:nvPicPr>
          <p:cNvPr id="112" name="Google Shape;112;p17"/>
          <p:cNvPicPr preferRelativeResize="0"/>
          <p:nvPr/>
        </p:nvPicPr>
        <p:blipFill>
          <a:blip r:embed="rId3">
            <a:alphaModFix/>
          </a:blip>
          <a:stretch>
            <a:fillRect/>
          </a:stretch>
        </p:blipFill>
        <p:spPr>
          <a:xfrm>
            <a:off x="737000" y="1511100"/>
            <a:ext cx="5181600" cy="25717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80"/>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Instantiate The Listener</a:t>
            </a:r>
            <a:endParaRPr/>
          </a:p>
        </p:txBody>
      </p:sp>
      <p:sp>
        <p:nvSpPr>
          <p:cNvPr id="695" name="Google Shape;695;p80"/>
          <p:cNvSpPr txBox="1">
            <a:spLocks noGrp="1"/>
          </p:cNvSpPr>
          <p:nvPr>
            <p:ph type="body" idx="1"/>
          </p:nvPr>
        </p:nvSpPr>
        <p:spPr>
          <a:xfrm>
            <a:off x="691200" y="1511100"/>
            <a:ext cx="7761600" cy="28689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a:t>onViewCreated</a:t>
            </a:r>
            <a:endParaRPr/>
          </a:p>
        </p:txBody>
      </p:sp>
      <p:sp>
        <p:nvSpPr>
          <p:cNvPr id="696" name="Google Shape;696;p80"/>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70</a:t>
            </a:fld>
            <a:endParaRPr/>
          </a:p>
        </p:txBody>
      </p:sp>
      <p:pic>
        <p:nvPicPr>
          <p:cNvPr id="697" name="Google Shape;697;p80"/>
          <p:cNvPicPr preferRelativeResize="0"/>
          <p:nvPr/>
        </p:nvPicPr>
        <p:blipFill>
          <a:blip r:embed="rId3">
            <a:alphaModFix/>
          </a:blip>
          <a:stretch>
            <a:fillRect/>
          </a:stretch>
        </p:blipFill>
        <p:spPr>
          <a:xfrm>
            <a:off x="1248025" y="2231200"/>
            <a:ext cx="5505450" cy="18097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81"/>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Implement The Picker Listener</a:t>
            </a:r>
            <a:endParaRPr/>
          </a:p>
        </p:txBody>
      </p:sp>
      <p:sp>
        <p:nvSpPr>
          <p:cNvPr id="703" name="Google Shape;703;p81"/>
          <p:cNvSpPr txBox="1">
            <a:spLocks noGrp="1"/>
          </p:cNvSpPr>
          <p:nvPr>
            <p:ph type="body" idx="1"/>
          </p:nvPr>
        </p:nvSpPr>
        <p:spPr>
          <a:xfrm>
            <a:off x="691200" y="1511100"/>
            <a:ext cx="7761600" cy="28689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a:t>Both listener is required to handle the picker result</a:t>
            </a:r>
            <a:endParaRPr/>
          </a:p>
        </p:txBody>
      </p:sp>
      <p:sp>
        <p:nvSpPr>
          <p:cNvPr id="704" name="Google Shape;704;p81"/>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71</a:t>
            </a:fld>
            <a:endParaRPr/>
          </a:p>
        </p:txBody>
      </p:sp>
      <p:pic>
        <p:nvPicPr>
          <p:cNvPr id="705" name="Google Shape;705;p81"/>
          <p:cNvPicPr preferRelativeResize="0"/>
          <p:nvPr/>
        </p:nvPicPr>
        <p:blipFill>
          <a:blip r:embed="rId3">
            <a:alphaModFix/>
          </a:blip>
          <a:stretch>
            <a:fillRect/>
          </a:stretch>
        </p:blipFill>
        <p:spPr>
          <a:xfrm>
            <a:off x="1035375" y="2622947"/>
            <a:ext cx="6858000" cy="19880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82"/>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Trigger Time &amp; Date Picker</a:t>
            </a:r>
            <a:endParaRPr/>
          </a:p>
        </p:txBody>
      </p:sp>
      <p:sp>
        <p:nvSpPr>
          <p:cNvPr id="711" name="Google Shape;711;p82"/>
          <p:cNvSpPr txBox="1">
            <a:spLocks noGrp="1"/>
          </p:cNvSpPr>
          <p:nvPr>
            <p:ph type="body" idx="1"/>
          </p:nvPr>
        </p:nvSpPr>
        <p:spPr>
          <a:xfrm>
            <a:off x="691200" y="1511100"/>
            <a:ext cx="7761600" cy="28689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a:t>Add following codes into onDateClick </a:t>
            </a:r>
            <a:endParaRPr/>
          </a:p>
        </p:txBody>
      </p:sp>
      <p:sp>
        <p:nvSpPr>
          <p:cNvPr id="712" name="Google Shape;712;p82"/>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72</a:t>
            </a:fld>
            <a:endParaRPr/>
          </a:p>
        </p:txBody>
      </p:sp>
      <p:pic>
        <p:nvPicPr>
          <p:cNvPr id="713" name="Google Shape;713;p82"/>
          <p:cNvPicPr preferRelativeResize="0"/>
          <p:nvPr/>
        </p:nvPicPr>
        <p:blipFill>
          <a:blip r:embed="rId3">
            <a:alphaModFix/>
          </a:blip>
          <a:stretch>
            <a:fillRect/>
          </a:stretch>
        </p:blipFill>
        <p:spPr>
          <a:xfrm>
            <a:off x="1240425" y="2170950"/>
            <a:ext cx="7490702" cy="16857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83"/>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Trigger Time &amp; Date Picker</a:t>
            </a:r>
            <a:endParaRPr/>
          </a:p>
        </p:txBody>
      </p:sp>
      <p:sp>
        <p:nvSpPr>
          <p:cNvPr id="719" name="Google Shape;719;p83"/>
          <p:cNvSpPr txBox="1">
            <a:spLocks noGrp="1"/>
          </p:cNvSpPr>
          <p:nvPr>
            <p:ph type="body" idx="1"/>
          </p:nvPr>
        </p:nvSpPr>
        <p:spPr>
          <a:xfrm>
            <a:off x="691200" y="1511100"/>
            <a:ext cx="7761600" cy="28689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a:t>Add following codes into onTimeClick</a:t>
            </a:r>
            <a:endParaRPr/>
          </a:p>
        </p:txBody>
      </p:sp>
      <p:sp>
        <p:nvSpPr>
          <p:cNvPr id="720" name="Google Shape;720;p83"/>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73</a:t>
            </a:fld>
            <a:endParaRPr/>
          </a:p>
        </p:txBody>
      </p:sp>
      <p:pic>
        <p:nvPicPr>
          <p:cNvPr id="721" name="Google Shape;721;p83"/>
          <p:cNvPicPr preferRelativeResize="0"/>
          <p:nvPr/>
        </p:nvPicPr>
        <p:blipFill>
          <a:blip r:embed="rId3">
            <a:alphaModFix/>
          </a:blip>
          <a:stretch>
            <a:fillRect/>
          </a:stretch>
        </p:blipFill>
        <p:spPr>
          <a:xfrm>
            <a:off x="1269150" y="2214327"/>
            <a:ext cx="7017600" cy="19840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84"/>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Handle Picker Result</a:t>
            </a:r>
            <a:endParaRPr/>
          </a:p>
        </p:txBody>
      </p:sp>
      <p:sp>
        <p:nvSpPr>
          <p:cNvPr id="727" name="Google Shape;727;p84"/>
          <p:cNvSpPr txBox="1">
            <a:spLocks noGrp="1"/>
          </p:cNvSpPr>
          <p:nvPr>
            <p:ph type="body" idx="1"/>
          </p:nvPr>
        </p:nvSpPr>
        <p:spPr>
          <a:xfrm>
            <a:off x="691200" y="1511100"/>
            <a:ext cx="7761600" cy="28689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a:t>Add following codes into onDateSet</a:t>
            </a:r>
            <a:endParaRPr/>
          </a:p>
        </p:txBody>
      </p:sp>
      <p:sp>
        <p:nvSpPr>
          <p:cNvPr id="728" name="Google Shape;728;p84"/>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74</a:t>
            </a:fld>
            <a:endParaRPr/>
          </a:p>
        </p:txBody>
      </p:sp>
      <p:pic>
        <p:nvPicPr>
          <p:cNvPr id="729" name="Google Shape;729;p84"/>
          <p:cNvPicPr preferRelativeResize="0"/>
          <p:nvPr/>
        </p:nvPicPr>
        <p:blipFill>
          <a:blip r:embed="rId3">
            <a:alphaModFix/>
          </a:blip>
          <a:stretch>
            <a:fillRect/>
          </a:stretch>
        </p:blipFill>
        <p:spPr>
          <a:xfrm>
            <a:off x="372013" y="2239344"/>
            <a:ext cx="8399975" cy="2415131"/>
          </a:xfrm>
          <a:prstGeom prst="rect">
            <a:avLst/>
          </a:prstGeom>
          <a:noFill/>
          <a:ln>
            <a:noFill/>
          </a:ln>
        </p:spPr>
      </p:pic>
      <p:sp>
        <p:nvSpPr>
          <p:cNvPr id="730" name="Google Shape;730;p84"/>
          <p:cNvSpPr txBox="1">
            <a:spLocks noGrp="1"/>
          </p:cNvSpPr>
          <p:nvPr>
            <p:ph type="body" idx="4294967295"/>
          </p:nvPr>
        </p:nvSpPr>
        <p:spPr>
          <a:xfrm>
            <a:off x="5463900" y="3721600"/>
            <a:ext cx="2988900" cy="969000"/>
          </a:xfrm>
          <a:prstGeom prst="rect">
            <a:avLst/>
          </a:prstGeom>
          <a:solidFill>
            <a:schemeClr val="accent1"/>
          </a:solidFill>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accent3"/>
                </a:solidFill>
              </a:rPr>
              <a:t>txtDate</a:t>
            </a:r>
            <a:endParaRPr sz="1000" b="1">
              <a:solidFill>
                <a:schemeClr val="accent3"/>
              </a:solidFill>
            </a:endParaRPr>
          </a:p>
          <a:p>
            <a:pPr marL="0" lvl="0" indent="0" algn="l" rtl="0">
              <a:spcBef>
                <a:spcPts val="0"/>
              </a:spcBef>
              <a:spcAft>
                <a:spcPts val="0"/>
              </a:spcAft>
              <a:buNone/>
            </a:pPr>
            <a:r>
              <a:rPr lang="en" sz="1000">
                <a:solidFill>
                  <a:schemeClr val="accent3"/>
                </a:solidFill>
              </a:rPr>
              <a:t>Date picked should be displayed back to the Edit Text. It doesn't use data binding, since its way too complicated to bind the timestamp </a:t>
            </a:r>
            <a:endParaRPr sz="1000">
              <a:solidFill>
                <a:schemeClr val="accent3"/>
              </a:solidFill>
            </a:endParaRPr>
          </a:p>
          <a:p>
            <a:pPr marL="0" lvl="0" indent="0" algn="l" rtl="0">
              <a:spcBef>
                <a:spcPts val="0"/>
              </a:spcBef>
              <a:spcAft>
                <a:spcPts val="0"/>
              </a:spcAft>
              <a:buNone/>
            </a:pPr>
            <a:endParaRPr sz="1000">
              <a:solidFill>
                <a:schemeClr val="accent3"/>
              </a:solidFill>
            </a:endParaRPr>
          </a:p>
          <a:p>
            <a:pPr marL="0" lvl="0" indent="0" algn="l" rtl="0">
              <a:spcBef>
                <a:spcPts val="0"/>
              </a:spcBef>
              <a:spcAft>
                <a:spcPts val="0"/>
              </a:spcAft>
              <a:buNone/>
            </a:pPr>
            <a:endParaRPr sz="1000">
              <a:solidFill>
                <a:schemeClr val="accent3"/>
              </a:solidFill>
            </a:endParaRPr>
          </a:p>
        </p:txBody>
      </p:sp>
      <p:sp>
        <p:nvSpPr>
          <p:cNvPr id="731" name="Google Shape;731;p84"/>
          <p:cNvSpPr txBox="1">
            <a:spLocks noGrp="1"/>
          </p:cNvSpPr>
          <p:nvPr>
            <p:ph type="body" idx="4294967295"/>
          </p:nvPr>
        </p:nvSpPr>
        <p:spPr>
          <a:xfrm>
            <a:off x="5827850" y="445000"/>
            <a:ext cx="2988900" cy="676500"/>
          </a:xfrm>
          <a:prstGeom prst="rect">
            <a:avLst/>
          </a:prstGeom>
          <a:solidFill>
            <a:schemeClr val="accent1"/>
          </a:solidFill>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accent3"/>
                </a:solidFill>
              </a:rPr>
              <a:t>padStart</a:t>
            </a:r>
            <a:endParaRPr sz="1000" b="1">
              <a:solidFill>
                <a:schemeClr val="accent3"/>
              </a:solidFill>
            </a:endParaRPr>
          </a:p>
          <a:p>
            <a:pPr marL="0" lvl="0" indent="0" algn="l" rtl="0">
              <a:spcBef>
                <a:spcPts val="0"/>
              </a:spcBef>
              <a:spcAft>
                <a:spcPts val="0"/>
              </a:spcAft>
              <a:buNone/>
            </a:pPr>
            <a:r>
              <a:rPr lang="en" sz="1000">
                <a:solidFill>
                  <a:schemeClr val="accent3"/>
                </a:solidFill>
              </a:rPr>
              <a:t>This String function useful to add leading zero  in a String. Ex: 0001</a:t>
            </a:r>
            <a:endParaRPr sz="1000">
              <a:solidFill>
                <a:schemeClr val="accent3"/>
              </a:solidFill>
            </a:endParaRPr>
          </a:p>
          <a:p>
            <a:pPr marL="0" lvl="0" indent="0" algn="l" rtl="0">
              <a:spcBef>
                <a:spcPts val="0"/>
              </a:spcBef>
              <a:spcAft>
                <a:spcPts val="0"/>
              </a:spcAft>
              <a:buNone/>
            </a:pPr>
            <a:endParaRPr sz="1000">
              <a:solidFill>
                <a:schemeClr val="accent3"/>
              </a:solidFill>
            </a:endParaRPr>
          </a:p>
          <a:p>
            <a:pPr marL="0" lvl="0" indent="0" algn="l" rtl="0">
              <a:spcBef>
                <a:spcPts val="0"/>
              </a:spcBef>
              <a:spcAft>
                <a:spcPts val="0"/>
              </a:spcAft>
              <a:buNone/>
            </a:pPr>
            <a:endParaRPr sz="1000">
              <a:solidFill>
                <a:schemeClr val="accent3"/>
              </a:solidFill>
            </a:endParaRPr>
          </a:p>
        </p:txBody>
      </p:sp>
      <p:sp>
        <p:nvSpPr>
          <p:cNvPr id="732" name="Google Shape;732;p84"/>
          <p:cNvSpPr txBox="1">
            <a:spLocks noGrp="1"/>
          </p:cNvSpPr>
          <p:nvPr>
            <p:ph type="body" idx="4294967295"/>
          </p:nvPr>
        </p:nvSpPr>
        <p:spPr>
          <a:xfrm>
            <a:off x="1749650" y="4226800"/>
            <a:ext cx="2988900" cy="840600"/>
          </a:xfrm>
          <a:prstGeom prst="rect">
            <a:avLst/>
          </a:prstGeom>
          <a:solidFill>
            <a:schemeClr val="accent1"/>
          </a:solidFill>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accent3"/>
                </a:solidFill>
              </a:rPr>
              <a:t>IMPORTANT</a:t>
            </a:r>
            <a:endParaRPr sz="1000" b="1">
              <a:solidFill>
                <a:schemeClr val="accent3"/>
              </a:solidFill>
            </a:endParaRPr>
          </a:p>
          <a:p>
            <a:pPr marL="0" lvl="0" indent="0" algn="l" rtl="0">
              <a:spcBef>
                <a:spcPts val="0"/>
              </a:spcBef>
              <a:spcAft>
                <a:spcPts val="0"/>
              </a:spcAft>
              <a:buNone/>
            </a:pPr>
            <a:r>
              <a:rPr lang="en" sz="1000">
                <a:solidFill>
                  <a:schemeClr val="accent3"/>
                </a:solidFill>
              </a:rPr>
              <a:t>The month returned:</a:t>
            </a:r>
            <a:endParaRPr sz="1000">
              <a:solidFill>
                <a:schemeClr val="accent3"/>
              </a:solidFill>
            </a:endParaRPr>
          </a:p>
          <a:p>
            <a:pPr marL="0" lvl="0" indent="0" algn="l" rtl="0">
              <a:spcBef>
                <a:spcPts val="0"/>
              </a:spcBef>
              <a:spcAft>
                <a:spcPts val="0"/>
              </a:spcAft>
              <a:buNone/>
            </a:pPr>
            <a:r>
              <a:rPr lang="en" sz="1000">
                <a:solidFill>
                  <a:schemeClr val="accent3"/>
                </a:solidFill>
              </a:rPr>
              <a:t>0 is January, 1 is February, 2 is March, and so on</a:t>
            </a:r>
            <a:endParaRPr sz="1000">
              <a:solidFill>
                <a:schemeClr val="accent3"/>
              </a:solidFill>
            </a:endParaRPr>
          </a:p>
          <a:p>
            <a:pPr marL="0" lvl="0" indent="0" algn="l" rtl="0">
              <a:spcBef>
                <a:spcPts val="0"/>
              </a:spcBef>
              <a:spcAft>
                <a:spcPts val="0"/>
              </a:spcAft>
              <a:buNone/>
            </a:pPr>
            <a:endParaRPr sz="1000">
              <a:solidFill>
                <a:schemeClr val="accent3"/>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85"/>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Handle Picker Result</a:t>
            </a:r>
            <a:endParaRPr/>
          </a:p>
        </p:txBody>
      </p:sp>
      <p:sp>
        <p:nvSpPr>
          <p:cNvPr id="738" name="Google Shape;738;p85"/>
          <p:cNvSpPr txBox="1">
            <a:spLocks noGrp="1"/>
          </p:cNvSpPr>
          <p:nvPr>
            <p:ph type="body" idx="1"/>
          </p:nvPr>
        </p:nvSpPr>
        <p:spPr>
          <a:xfrm>
            <a:off x="691200" y="1511100"/>
            <a:ext cx="7761600" cy="28689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a:t>Add following codes into onTimeSet</a:t>
            </a:r>
            <a:endParaRPr/>
          </a:p>
        </p:txBody>
      </p:sp>
      <p:sp>
        <p:nvSpPr>
          <p:cNvPr id="739" name="Google Shape;739;p85"/>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75</a:t>
            </a:fld>
            <a:endParaRPr/>
          </a:p>
        </p:txBody>
      </p:sp>
      <p:pic>
        <p:nvPicPr>
          <p:cNvPr id="740" name="Google Shape;740;p85"/>
          <p:cNvPicPr preferRelativeResize="0"/>
          <p:nvPr/>
        </p:nvPicPr>
        <p:blipFill>
          <a:blip r:embed="rId3">
            <a:alphaModFix/>
          </a:blip>
          <a:stretch>
            <a:fillRect/>
          </a:stretch>
        </p:blipFill>
        <p:spPr>
          <a:xfrm>
            <a:off x="406825" y="2297400"/>
            <a:ext cx="8330351" cy="2082588"/>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86"/>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Calculate Delay</a:t>
            </a:r>
            <a:endParaRPr/>
          </a:p>
        </p:txBody>
      </p:sp>
      <p:sp>
        <p:nvSpPr>
          <p:cNvPr id="746" name="Google Shape;746;p86"/>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76</a:t>
            </a:fld>
            <a:endParaRPr/>
          </a:p>
        </p:txBody>
      </p:sp>
      <p:sp>
        <p:nvSpPr>
          <p:cNvPr id="747" name="Google Shape;747;p86"/>
          <p:cNvSpPr txBox="1">
            <a:spLocks noGrp="1"/>
          </p:cNvSpPr>
          <p:nvPr>
            <p:ph type="body" idx="4294967295"/>
          </p:nvPr>
        </p:nvSpPr>
        <p:spPr>
          <a:xfrm>
            <a:off x="5850800" y="1087600"/>
            <a:ext cx="2988900" cy="54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accent1"/>
                </a:solidFill>
              </a:rPr>
              <a:t>Convert to Unix Timestamp</a:t>
            </a:r>
            <a:endParaRPr sz="1000" b="1">
              <a:solidFill>
                <a:schemeClr val="accent1"/>
              </a:solidFill>
            </a:endParaRPr>
          </a:p>
          <a:p>
            <a:pPr marL="0" lvl="0" indent="0" algn="l" rtl="0">
              <a:spcBef>
                <a:spcPts val="0"/>
              </a:spcBef>
              <a:spcAft>
                <a:spcPts val="0"/>
              </a:spcAft>
              <a:buNone/>
            </a:pPr>
            <a:r>
              <a:rPr lang="en" sz="1000"/>
              <a:t>timeInMillis will return selected date into millisecond. Divided by 1000 to convert it into seconds</a:t>
            </a:r>
            <a:endParaRPr sz="1000"/>
          </a:p>
          <a:p>
            <a:pPr marL="0" lvl="0" indent="0" algn="l" rtl="0">
              <a:spcBef>
                <a:spcPts val="0"/>
              </a:spcBef>
              <a:spcAft>
                <a:spcPts val="0"/>
              </a:spcAft>
              <a:buNone/>
            </a:pPr>
            <a:endParaRPr sz="1000"/>
          </a:p>
          <a:p>
            <a:pPr marL="0" lvl="0" indent="0" algn="l" rtl="0">
              <a:spcBef>
                <a:spcPts val="0"/>
              </a:spcBef>
              <a:spcAft>
                <a:spcPts val="0"/>
              </a:spcAft>
              <a:buNone/>
            </a:pPr>
            <a:endParaRPr sz="1000"/>
          </a:p>
          <a:p>
            <a:pPr marL="0" lvl="0" indent="0" algn="l" rtl="0">
              <a:spcBef>
                <a:spcPts val="0"/>
              </a:spcBef>
              <a:spcAft>
                <a:spcPts val="0"/>
              </a:spcAft>
              <a:buNone/>
            </a:pPr>
            <a:endParaRPr sz="1000"/>
          </a:p>
          <a:p>
            <a:pPr marL="0" lvl="0" indent="0" algn="l" rtl="0">
              <a:spcBef>
                <a:spcPts val="0"/>
              </a:spcBef>
              <a:spcAft>
                <a:spcPts val="0"/>
              </a:spcAft>
              <a:buNone/>
            </a:pPr>
            <a:endParaRPr sz="1000"/>
          </a:p>
        </p:txBody>
      </p:sp>
      <p:pic>
        <p:nvPicPr>
          <p:cNvPr id="748" name="Google Shape;748;p86"/>
          <p:cNvPicPr preferRelativeResize="0"/>
          <p:nvPr/>
        </p:nvPicPr>
        <p:blipFill>
          <a:blip r:embed="rId3">
            <a:alphaModFix/>
          </a:blip>
          <a:stretch>
            <a:fillRect/>
          </a:stretch>
        </p:blipFill>
        <p:spPr>
          <a:xfrm>
            <a:off x="152400" y="2306500"/>
            <a:ext cx="8839202" cy="2451918"/>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87"/>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Trigger The Notification Delay</a:t>
            </a:r>
            <a:endParaRPr/>
          </a:p>
        </p:txBody>
      </p:sp>
      <p:sp>
        <p:nvSpPr>
          <p:cNvPr id="754" name="Google Shape;754;p87"/>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77</a:t>
            </a:fld>
            <a:endParaRPr/>
          </a:p>
        </p:txBody>
      </p:sp>
      <p:pic>
        <p:nvPicPr>
          <p:cNvPr id="755" name="Google Shape;755;p87"/>
          <p:cNvPicPr preferRelativeResize="0"/>
          <p:nvPr/>
        </p:nvPicPr>
        <p:blipFill>
          <a:blip r:embed="rId3">
            <a:alphaModFix/>
          </a:blip>
          <a:stretch>
            <a:fillRect/>
          </a:stretch>
        </p:blipFill>
        <p:spPr>
          <a:xfrm>
            <a:off x="564325" y="1407400"/>
            <a:ext cx="8251976" cy="3511607"/>
          </a:xfrm>
          <a:prstGeom prst="rect">
            <a:avLst/>
          </a:prstGeom>
          <a:noFill/>
          <a:ln>
            <a:noFill/>
          </a:ln>
        </p:spPr>
      </p:pic>
      <p:sp>
        <p:nvSpPr>
          <p:cNvPr id="756" name="Google Shape;756;p87"/>
          <p:cNvSpPr/>
          <p:nvPr/>
        </p:nvSpPr>
        <p:spPr>
          <a:xfrm>
            <a:off x="2638550" y="2916875"/>
            <a:ext cx="812700" cy="434100"/>
          </a:xfrm>
          <a:prstGeom prst="roundRect">
            <a:avLst>
              <a:gd name="adj" fmla="val 16667"/>
            </a:avLst>
          </a:prstGeom>
          <a:noFill/>
          <a:ln w="2857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760"/>
        <p:cNvGrpSpPr/>
        <p:nvPr/>
      </p:nvGrpSpPr>
      <p:grpSpPr>
        <a:xfrm>
          <a:off x="0" y="0"/>
          <a:ext cx="0" cy="0"/>
          <a:chOff x="0" y="0"/>
          <a:chExt cx="0" cy="0"/>
        </a:xfrm>
      </p:grpSpPr>
      <p:sp>
        <p:nvSpPr>
          <p:cNvPr id="761" name="Google Shape;761;p88"/>
          <p:cNvSpPr txBox="1">
            <a:spLocks noGrp="1"/>
          </p:cNvSpPr>
          <p:nvPr>
            <p:ph type="body" idx="4294967295"/>
          </p:nvPr>
        </p:nvSpPr>
        <p:spPr>
          <a:xfrm>
            <a:off x="828475" y="3135544"/>
            <a:ext cx="4043400" cy="14802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sz="3000" b="1"/>
              <a:t>Run The Project</a:t>
            </a:r>
            <a:endParaRPr sz="3000" b="1"/>
          </a:p>
          <a:p>
            <a:pPr marL="0" lvl="0" indent="0" algn="l" rtl="0">
              <a:spcBef>
                <a:spcPts val="600"/>
              </a:spcBef>
              <a:spcAft>
                <a:spcPts val="0"/>
              </a:spcAft>
              <a:buNone/>
            </a:pPr>
            <a:r>
              <a:rPr lang="en" sz="2000"/>
              <a:t>Create a new todo. Set date as the same as today date. Set time ahead 1 or 2 minutes from now. Close the app. Wait for the notification.</a:t>
            </a:r>
            <a:endParaRPr sz="2000"/>
          </a:p>
          <a:p>
            <a:pPr marL="0" lvl="0" indent="0" algn="l" rtl="0">
              <a:spcBef>
                <a:spcPts val="600"/>
              </a:spcBef>
              <a:spcAft>
                <a:spcPts val="0"/>
              </a:spcAft>
              <a:buNone/>
            </a:pPr>
            <a:endParaRPr sz="2000"/>
          </a:p>
          <a:p>
            <a:pPr marL="0" lvl="0" indent="0" algn="l" rtl="0">
              <a:spcBef>
                <a:spcPts val="600"/>
              </a:spcBef>
              <a:spcAft>
                <a:spcPts val="0"/>
              </a:spcAft>
              <a:buNone/>
            </a:pPr>
            <a:r>
              <a:rPr lang="en" sz="2000"/>
              <a:t>Do you see it?</a:t>
            </a:r>
            <a:endParaRPr sz="2000"/>
          </a:p>
        </p:txBody>
      </p:sp>
      <p:grpSp>
        <p:nvGrpSpPr>
          <p:cNvPr id="762" name="Google Shape;762;p88"/>
          <p:cNvGrpSpPr/>
          <p:nvPr/>
        </p:nvGrpSpPr>
        <p:grpSpPr>
          <a:xfrm>
            <a:off x="930469" y="914016"/>
            <a:ext cx="603499" cy="605867"/>
            <a:chOff x="3782700" y="1538288"/>
            <a:chExt cx="1578600" cy="1578600"/>
          </a:xfrm>
        </p:grpSpPr>
        <p:sp>
          <p:nvSpPr>
            <p:cNvPr id="763" name="Google Shape;763;p88"/>
            <p:cNvSpPr/>
            <p:nvPr/>
          </p:nvSpPr>
          <p:spPr>
            <a:xfrm>
              <a:off x="3782700" y="2757488"/>
              <a:ext cx="359400" cy="359400"/>
            </a:xfrm>
            <a:prstGeom prst="corner">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88"/>
            <p:cNvSpPr/>
            <p:nvPr/>
          </p:nvSpPr>
          <p:spPr>
            <a:xfrm rot="-5400000">
              <a:off x="5001900" y="2757488"/>
              <a:ext cx="359400" cy="359400"/>
            </a:xfrm>
            <a:prstGeom prst="corner">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88"/>
            <p:cNvSpPr/>
            <p:nvPr/>
          </p:nvSpPr>
          <p:spPr>
            <a:xfrm rot="5400000">
              <a:off x="3782700" y="1538288"/>
              <a:ext cx="359400" cy="359400"/>
            </a:xfrm>
            <a:prstGeom prst="corner">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88"/>
            <p:cNvSpPr/>
            <p:nvPr/>
          </p:nvSpPr>
          <p:spPr>
            <a:xfrm rot="10800000">
              <a:off x="5001900" y="1538288"/>
              <a:ext cx="359400" cy="359400"/>
            </a:xfrm>
            <a:prstGeom prst="corner">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88"/>
          <p:cNvGrpSpPr/>
          <p:nvPr/>
        </p:nvGrpSpPr>
        <p:grpSpPr>
          <a:xfrm>
            <a:off x="1072741" y="1098200"/>
            <a:ext cx="319659" cy="237367"/>
            <a:chOff x="5255200" y="3006475"/>
            <a:chExt cx="511700" cy="378575"/>
          </a:xfrm>
        </p:grpSpPr>
        <p:sp>
          <p:nvSpPr>
            <p:cNvPr id="768" name="Google Shape;768;p88"/>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88"/>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 name="Google Shape;770;p88"/>
          <p:cNvSpPr txBox="1">
            <a:spLocks noGrp="1"/>
          </p:cNvSpPr>
          <p:nvPr>
            <p:ph type="sldNum" idx="12"/>
          </p:nvPr>
        </p:nvSpPr>
        <p:spPr>
          <a:xfrm>
            <a:off x="4297650" y="4777483"/>
            <a:ext cx="548700" cy="30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78</a:t>
            </a:fld>
            <a:endParaRPr/>
          </a:p>
        </p:txBody>
      </p:sp>
      <p:grpSp>
        <p:nvGrpSpPr>
          <p:cNvPr id="771" name="Google Shape;771;p88"/>
          <p:cNvGrpSpPr/>
          <p:nvPr/>
        </p:nvGrpSpPr>
        <p:grpSpPr>
          <a:xfrm>
            <a:off x="5353200" y="373572"/>
            <a:ext cx="2119546" cy="4396359"/>
            <a:chOff x="2547150" y="238125"/>
            <a:chExt cx="2525675" cy="5238750"/>
          </a:xfrm>
        </p:grpSpPr>
        <p:sp>
          <p:nvSpPr>
            <p:cNvPr id="772" name="Google Shape;772;p88"/>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88"/>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88"/>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88"/>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76" name="Google Shape;776;p88"/>
          <p:cNvPicPr preferRelativeResize="0"/>
          <p:nvPr/>
        </p:nvPicPr>
        <p:blipFill rotWithShape="1">
          <a:blip r:embed="rId3">
            <a:alphaModFix/>
          </a:blip>
          <a:srcRect l="4652" t="11728" r="4652" b="10908"/>
          <a:stretch/>
        </p:blipFill>
        <p:spPr>
          <a:xfrm>
            <a:off x="5408875" y="768175"/>
            <a:ext cx="2023375" cy="3618974"/>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89"/>
          <p:cNvSpPr/>
          <p:nvPr/>
        </p:nvSpPr>
        <p:spPr>
          <a:xfrm>
            <a:off x="0" y="0"/>
            <a:ext cx="9144000" cy="196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89"/>
          <p:cNvSpPr txBox="1">
            <a:spLocks noGrp="1"/>
          </p:cNvSpPr>
          <p:nvPr>
            <p:ph type="ctrTitle" idx="4294967295"/>
          </p:nvPr>
        </p:nvSpPr>
        <p:spPr>
          <a:xfrm>
            <a:off x="582500" y="1390256"/>
            <a:ext cx="67461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2000">
                <a:solidFill>
                  <a:schemeClr val="accent1"/>
                </a:solidFill>
              </a:rPr>
              <a:t>Thanks!</a:t>
            </a:r>
            <a:endParaRPr sz="12000">
              <a:solidFill>
                <a:schemeClr val="accent1"/>
              </a:solidFill>
            </a:endParaRPr>
          </a:p>
        </p:txBody>
      </p:sp>
      <p:sp>
        <p:nvSpPr>
          <p:cNvPr id="783" name="Google Shape;783;p89"/>
          <p:cNvSpPr txBox="1">
            <a:spLocks noGrp="1"/>
          </p:cNvSpPr>
          <p:nvPr>
            <p:ph type="subTitle" idx="4294967295"/>
          </p:nvPr>
        </p:nvSpPr>
        <p:spPr>
          <a:xfrm>
            <a:off x="701982" y="2188411"/>
            <a:ext cx="5025300" cy="626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4000" b="1"/>
              <a:t>Any questions?</a:t>
            </a:r>
            <a:endParaRPr sz="4000" b="1"/>
          </a:p>
        </p:txBody>
      </p:sp>
      <p:sp>
        <p:nvSpPr>
          <p:cNvPr id="784" name="Google Shape;784;p89"/>
          <p:cNvSpPr txBox="1">
            <a:spLocks noGrp="1"/>
          </p:cNvSpPr>
          <p:nvPr>
            <p:ph type="body" idx="4294967295"/>
          </p:nvPr>
        </p:nvSpPr>
        <p:spPr>
          <a:xfrm>
            <a:off x="701975" y="3448988"/>
            <a:ext cx="6665100" cy="14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You can find me at</a:t>
            </a:r>
            <a:endParaRPr sz="2000"/>
          </a:p>
          <a:p>
            <a:pPr marL="0" lvl="0" indent="0" algn="l" rtl="0">
              <a:spcBef>
                <a:spcPts val="0"/>
              </a:spcBef>
              <a:spcAft>
                <a:spcPts val="0"/>
              </a:spcAft>
              <a:buNone/>
            </a:pPr>
            <a:r>
              <a:rPr lang="en" sz="2000"/>
              <a:t>andre@staff.ubaya.ac.id</a:t>
            </a:r>
            <a:endParaRPr sz="2000"/>
          </a:p>
        </p:txBody>
      </p:sp>
      <p:sp>
        <p:nvSpPr>
          <p:cNvPr id="785" name="Google Shape;785;p89"/>
          <p:cNvSpPr/>
          <p:nvPr/>
        </p:nvSpPr>
        <p:spPr>
          <a:xfrm>
            <a:off x="813273" y="3075198"/>
            <a:ext cx="1533600" cy="103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54F5B"/>
              </a:solidFill>
            </a:endParaRPr>
          </a:p>
        </p:txBody>
      </p:sp>
      <p:sp>
        <p:nvSpPr>
          <p:cNvPr id="786" name="Google Shape;786;p89"/>
          <p:cNvSpPr txBox="1">
            <a:spLocks noGrp="1"/>
          </p:cNvSpPr>
          <p:nvPr>
            <p:ph type="sldNum" idx="12"/>
          </p:nvPr>
        </p:nvSpPr>
        <p:spPr>
          <a:xfrm>
            <a:off x="4297650" y="4777483"/>
            <a:ext cx="548700" cy="30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8"/>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Notification Styles - Media</a:t>
            </a:r>
            <a:endParaRPr/>
          </a:p>
        </p:txBody>
      </p:sp>
      <p:sp>
        <p:nvSpPr>
          <p:cNvPr id="118" name="Google Shape;118;p18"/>
          <p:cNvSpPr txBox="1">
            <a:spLocks noGrp="1"/>
          </p:cNvSpPr>
          <p:nvPr>
            <p:ph type="body" idx="1"/>
          </p:nvPr>
        </p:nvSpPr>
        <p:spPr>
          <a:xfrm>
            <a:off x="691200" y="1511100"/>
            <a:ext cx="7761600" cy="2868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a:p>
        </p:txBody>
      </p:sp>
      <p:sp>
        <p:nvSpPr>
          <p:cNvPr id="119" name="Google Shape;119;p18"/>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pic>
        <p:nvPicPr>
          <p:cNvPr id="120" name="Google Shape;120;p18"/>
          <p:cNvPicPr preferRelativeResize="0"/>
          <p:nvPr/>
        </p:nvPicPr>
        <p:blipFill>
          <a:blip r:embed="rId3">
            <a:alphaModFix/>
          </a:blip>
          <a:stretch>
            <a:fillRect/>
          </a:stretch>
        </p:blipFill>
        <p:spPr>
          <a:xfrm>
            <a:off x="2286000" y="1425025"/>
            <a:ext cx="4572000" cy="34290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90"/>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Credits</a:t>
            </a:r>
            <a:endParaRPr/>
          </a:p>
        </p:txBody>
      </p:sp>
      <p:sp>
        <p:nvSpPr>
          <p:cNvPr id="792" name="Google Shape;792;p90"/>
          <p:cNvSpPr txBox="1">
            <a:spLocks noGrp="1"/>
          </p:cNvSpPr>
          <p:nvPr>
            <p:ph type="body" idx="1"/>
          </p:nvPr>
        </p:nvSpPr>
        <p:spPr>
          <a:xfrm>
            <a:off x="691200" y="1511100"/>
            <a:ext cx="7761600" cy="2868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solidFill>
                  <a:srgbClr val="454F5B"/>
                </a:solidFill>
              </a:rPr>
              <a:t>Special thanks to all the people who made and released these awesome resources for free:</a:t>
            </a:r>
            <a:endParaRPr sz="2400">
              <a:solidFill>
                <a:srgbClr val="454F5B"/>
              </a:solidFill>
            </a:endParaRPr>
          </a:p>
          <a:p>
            <a:pPr marL="457200" lvl="0" indent="-381000" algn="l" rtl="0">
              <a:lnSpc>
                <a:spcPct val="115000"/>
              </a:lnSpc>
              <a:spcBef>
                <a:spcPts val="600"/>
              </a:spcBef>
              <a:spcAft>
                <a:spcPts val="0"/>
              </a:spcAft>
              <a:buSzPts val="2400"/>
              <a:buChar char="▣"/>
            </a:pPr>
            <a:r>
              <a:rPr lang="en" sz="2400">
                <a:solidFill>
                  <a:srgbClr val="454F5B"/>
                </a:solidFill>
              </a:rPr>
              <a:t>Presentation template by </a:t>
            </a:r>
            <a:r>
              <a:rPr lang="en" sz="2400" u="sng">
                <a:solidFill>
                  <a:srgbClr val="454F5B"/>
                </a:solidFill>
                <a:hlinkClick r:id="rId3">
                  <a:extLst>
                    <a:ext uri="{A12FA001-AC4F-418D-AE19-62706E023703}">
                      <ahyp:hlinkClr xmlns:ahyp="http://schemas.microsoft.com/office/drawing/2018/hyperlinkcolor" val="tx"/>
                    </a:ext>
                  </a:extLst>
                </a:hlinkClick>
              </a:rPr>
              <a:t>SlidesCarnival</a:t>
            </a:r>
            <a:endParaRPr sz="2400">
              <a:solidFill>
                <a:srgbClr val="454F5B"/>
              </a:solidFill>
            </a:endParaRPr>
          </a:p>
          <a:p>
            <a:pPr marL="457200" lvl="0" indent="-381000" algn="l" rtl="0">
              <a:lnSpc>
                <a:spcPct val="115000"/>
              </a:lnSpc>
              <a:spcBef>
                <a:spcPts val="0"/>
              </a:spcBef>
              <a:spcAft>
                <a:spcPts val="0"/>
              </a:spcAft>
              <a:buSzPts val="2400"/>
              <a:buChar char="▣"/>
            </a:pPr>
            <a:r>
              <a:rPr lang="en" sz="2400">
                <a:solidFill>
                  <a:srgbClr val="454F5B"/>
                </a:solidFill>
              </a:rPr>
              <a:t>Photographs by </a:t>
            </a:r>
            <a:r>
              <a:rPr lang="en" sz="2400" u="sng">
                <a:solidFill>
                  <a:srgbClr val="454F5B"/>
                </a:solidFill>
                <a:hlinkClick r:id="rId4">
                  <a:extLst>
                    <a:ext uri="{A12FA001-AC4F-418D-AE19-62706E023703}">
                      <ahyp:hlinkClr xmlns:ahyp="http://schemas.microsoft.com/office/drawing/2018/hyperlinkcolor" val="tx"/>
                    </a:ext>
                  </a:extLst>
                </a:hlinkClick>
              </a:rPr>
              <a:t>Unsplash</a:t>
            </a:r>
            <a:endParaRPr sz="2400">
              <a:solidFill>
                <a:srgbClr val="454F5B"/>
              </a:solidFill>
            </a:endParaRPr>
          </a:p>
        </p:txBody>
      </p:sp>
      <p:sp>
        <p:nvSpPr>
          <p:cNvPr id="793" name="Google Shape;793;p90"/>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80</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Push vs Scheduled Notifications</a:t>
            </a:r>
            <a:endParaRPr/>
          </a:p>
        </p:txBody>
      </p:sp>
      <p:sp>
        <p:nvSpPr>
          <p:cNvPr id="126" name="Google Shape;126;p19"/>
          <p:cNvSpPr txBox="1">
            <a:spLocks noGrp="1"/>
          </p:cNvSpPr>
          <p:nvPr>
            <p:ph type="body" idx="1"/>
          </p:nvPr>
        </p:nvSpPr>
        <p:spPr>
          <a:xfrm>
            <a:off x="691200" y="1511100"/>
            <a:ext cx="7761600" cy="28689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dirty="0"/>
              <a:t>A message that pops up on user devices</a:t>
            </a:r>
            <a:endParaRPr dirty="0"/>
          </a:p>
          <a:p>
            <a:pPr marL="457200" lvl="0" indent="-381000" algn="l" rtl="0">
              <a:spcBef>
                <a:spcPts val="0"/>
              </a:spcBef>
              <a:spcAft>
                <a:spcPts val="0"/>
              </a:spcAft>
              <a:buSzPts val="2400"/>
              <a:buChar char="▣"/>
            </a:pPr>
            <a:r>
              <a:rPr lang="en" dirty="0"/>
              <a:t>Usually triggered by app publisher in certain condition</a:t>
            </a:r>
            <a:endParaRPr dirty="0"/>
          </a:p>
          <a:p>
            <a:pPr marL="457200" lvl="0" indent="-381000" algn="l" rtl="0">
              <a:spcBef>
                <a:spcPts val="0"/>
              </a:spcBef>
              <a:spcAft>
                <a:spcPts val="0"/>
              </a:spcAft>
              <a:buSzPts val="2400"/>
              <a:buChar char="▣"/>
            </a:pPr>
            <a:r>
              <a:rPr lang="en" b="1" dirty="0"/>
              <a:t>Scheduled Notification</a:t>
            </a:r>
            <a:r>
              <a:rPr lang="en" dirty="0"/>
              <a:t> is the pop-up message that have been planned on the background process and delivered at a particular time</a:t>
            </a:r>
            <a:endParaRPr dirty="0"/>
          </a:p>
        </p:txBody>
      </p:sp>
      <p:sp>
        <p:nvSpPr>
          <p:cNvPr id="127" name="Google Shape;127;p19"/>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Desdemona template">
  <a:themeElements>
    <a:clrScheme name="Custom 347">
      <a:dk1>
        <a:srgbClr val="454F5B"/>
      </a:dk1>
      <a:lt1>
        <a:srgbClr val="FFFFFF"/>
      </a:lt1>
      <a:dk2>
        <a:srgbClr val="89929B"/>
      </a:dk2>
      <a:lt2>
        <a:srgbClr val="EFF1F3"/>
      </a:lt2>
      <a:accent1>
        <a:srgbClr val="4ECDC4"/>
      </a:accent1>
      <a:accent2>
        <a:srgbClr val="C7F464"/>
      </a:accent2>
      <a:accent3>
        <a:srgbClr val="454F5B"/>
      </a:accent3>
      <a:accent4>
        <a:srgbClr val="738498"/>
      </a:accent4>
      <a:accent5>
        <a:srgbClr val="A6B5C7"/>
      </a:accent5>
      <a:accent6>
        <a:srgbClr val="D4DAE0"/>
      </a:accent6>
      <a:hlink>
        <a:srgbClr val="454F5B"/>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TotalTime>
  <Words>2508</Words>
  <Application>Microsoft Office PowerPoint</Application>
  <PresentationFormat>Peragaan Layar (16:9)</PresentationFormat>
  <Paragraphs>437</Paragraphs>
  <Slides>80</Slides>
  <Notes>80</Notes>
  <HiddenSlides>0</HiddenSlides>
  <MMClips>0</MMClips>
  <ScaleCrop>false</ScaleCrop>
  <HeadingPairs>
    <vt:vector size="6" baseType="variant">
      <vt:variant>
        <vt:lpstr>Font Dipakai</vt:lpstr>
      </vt:variant>
      <vt:variant>
        <vt:i4>3</vt:i4>
      </vt:variant>
      <vt:variant>
        <vt:lpstr>Tema</vt:lpstr>
      </vt:variant>
      <vt:variant>
        <vt:i4>1</vt:i4>
      </vt:variant>
      <vt:variant>
        <vt:lpstr>Judul Slide</vt:lpstr>
      </vt:variant>
      <vt:variant>
        <vt:i4>80</vt:i4>
      </vt:variant>
    </vt:vector>
  </HeadingPairs>
  <TitlesOfParts>
    <vt:vector size="84" baseType="lpstr">
      <vt:lpstr>Consolas</vt:lpstr>
      <vt:lpstr>Arial</vt:lpstr>
      <vt:lpstr>Montserrat</vt:lpstr>
      <vt:lpstr>Desdemona template</vt:lpstr>
      <vt:lpstr>Notification &amp; Work Manager</vt:lpstr>
      <vt:lpstr>Android Notification</vt:lpstr>
      <vt:lpstr>Notification Styles - Basic</vt:lpstr>
      <vt:lpstr>Notification Styles - Big Text</vt:lpstr>
      <vt:lpstr>Notification Styles - Big Picture</vt:lpstr>
      <vt:lpstr>Notification Styles - Inbox</vt:lpstr>
      <vt:lpstr>Notification Styles - Messaging</vt:lpstr>
      <vt:lpstr>Notification Styles - Media</vt:lpstr>
      <vt:lpstr>Push vs Scheduled Notifications</vt:lpstr>
      <vt:lpstr>Work Manager</vt:lpstr>
      <vt:lpstr>Worker Class</vt:lpstr>
      <vt:lpstr>Work Request</vt:lpstr>
      <vt:lpstr>Example of OneTimeWorkRequest</vt:lpstr>
      <vt:lpstr>Example of PeriodicWorkRequest</vt:lpstr>
      <vt:lpstr>Work Constraints</vt:lpstr>
      <vt:lpstr>Work Constraint</vt:lpstr>
      <vt:lpstr>Delayed Work</vt:lpstr>
      <vt:lpstr>Assign Input Data</vt:lpstr>
      <vt:lpstr>Assign Input Data</vt:lpstr>
      <vt:lpstr>Assign Input Data</vt:lpstr>
      <vt:lpstr>Enqueue Work</vt:lpstr>
      <vt:lpstr>Enqueue Work</vt:lpstr>
      <vt:lpstr>Cancelling Work</vt:lpstr>
      <vt:lpstr>Self Study Materials</vt:lpstr>
      <vt:lpstr>Exercise</vt:lpstr>
      <vt:lpstr>1. Notification Helper</vt:lpstr>
      <vt:lpstr>Notification Helper</vt:lpstr>
      <vt:lpstr>Import Icon</vt:lpstr>
      <vt:lpstr>Notif Channel</vt:lpstr>
      <vt:lpstr>Create Notif</vt:lpstr>
      <vt:lpstr>Pending Intent</vt:lpstr>
      <vt:lpstr>Create Notif</vt:lpstr>
      <vt:lpstr>Create Notif</vt:lpstr>
      <vt:lpstr>Try in Create Todo</vt:lpstr>
      <vt:lpstr>WorkManager</vt:lpstr>
      <vt:lpstr>Worker Class</vt:lpstr>
      <vt:lpstr>Worker Class</vt:lpstr>
      <vt:lpstr>Delay Work Request</vt:lpstr>
      <vt:lpstr>Delay Work Request</vt:lpstr>
      <vt:lpstr>Delay Work Request</vt:lpstr>
      <vt:lpstr>Delay Work Request</vt:lpstr>
      <vt:lpstr>Presentasi PowerPoint</vt:lpstr>
      <vt:lpstr>2. Scheduled Notification</vt:lpstr>
      <vt:lpstr>The Problem</vt:lpstr>
      <vt:lpstr>Proposed Solution</vt:lpstr>
      <vt:lpstr>3. Prepare Data Binding</vt:lpstr>
      <vt:lpstr>Vector Asset</vt:lpstr>
      <vt:lpstr>Layout Wrapper</vt:lpstr>
      <vt:lpstr>Layout Variable</vt:lpstr>
      <vt:lpstr>Listener Binding for Button Create</vt:lpstr>
      <vt:lpstr>Listener Binding for Button Create</vt:lpstr>
      <vt:lpstr>Setting Up Data Binding</vt:lpstr>
      <vt:lpstr>Listener Binding for Button Create</vt:lpstr>
      <vt:lpstr>Codes for Button Add Listener</vt:lpstr>
      <vt:lpstr>Codes for Radio Listener</vt:lpstr>
      <vt:lpstr>Presentasi PowerPoint</vt:lpstr>
      <vt:lpstr>4. Migration</vt:lpstr>
      <vt:lpstr>Todo Date Field</vt:lpstr>
      <vt:lpstr>Todo Model &amp; Increase DB Version</vt:lpstr>
      <vt:lpstr>The Migration</vt:lpstr>
      <vt:lpstr>Add the Migration</vt:lpstr>
      <vt:lpstr>Presentasi PowerPoint</vt:lpstr>
      <vt:lpstr>5. Picker</vt:lpstr>
      <vt:lpstr>TextInputLayout Time &amp; Date</vt:lpstr>
      <vt:lpstr>ScrollView</vt:lpstr>
      <vt:lpstr>Interface Listener for Time &amp; Date</vt:lpstr>
      <vt:lpstr>Set Listener on Layout</vt:lpstr>
      <vt:lpstr>Set Listener on Layout</vt:lpstr>
      <vt:lpstr>Init Date &amp; Time Variable</vt:lpstr>
      <vt:lpstr>Instantiate The Listener</vt:lpstr>
      <vt:lpstr>Implement The Picker Listener</vt:lpstr>
      <vt:lpstr>Trigger Time &amp; Date Picker</vt:lpstr>
      <vt:lpstr>Trigger Time &amp; Date Picker</vt:lpstr>
      <vt:lpstr>Handle Picker Result</vt:lpstr>
      <vt:lpstr>Handle Picker Result</vt:lpstr>
      <vt:lpstr>Calculate Delay</vt:lpstr>
      <vt:lpstr>Trigger The Notification Delay</vt:lpstr>
      <vt:lpstr>Presentasi PowerPoint</vt:lpstr>
      <vt:lpstr>Thanks!</vt:lpstr>
      <vt:lpstr>Credits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Notification &amp; Work Manager</dc:title>
  <cp:lastModifiedBy>Ferdinand</cp:lastModifiedBy>
  <cp:revision>2</cp:revision>
  <dcterms:modified xsi:type="dcterms:W3CDTF">2022-05-21T07:48:40Z</dcterms:modified>
</cp:coreProperties>
</file>